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2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ppt/media/image2.png" ContentType="image/pn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906000" cy="6858000"/>
  <p:notesSz cx="10018713" cy="688816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クリックしてスライドを移動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ja-JP" sz="2000" spc="-1" strike="noStrike">
                <a:solidFill>
                  <a:srgbClr val="000000"/>
                </a:solidFill>
                <a:latin typeface="Arial"/>
              </a:rPr>
              <a:t>クリックしてノートの書式を編集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&lt;ヘッダー&gt;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&lt;日付/時刻&gt;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&lt;フッター&gt;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r">
              <a:buNone/>
            </a:pPr>
            <a:fld id="{020A5013-D169-4A6B-ABC9-27429F072933}" type="slidenum">
              <a:rPr b="0" lang="en-US" sz="1400" spc="-1" strike="noStrike">
                <a:solidFill>
                  <a:srgbClr val="000000"/>
                </a:solidFill>
                <a:latin typeface="游明朝"/>
              </a:rPr>
              <a:t>&lt;番号&gt;</a:t>
            </a:fld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Img"/>
          </p:nvPr>
        </p:nvSpPr>
        <p:spPr>
          <a:xfrm>
            <a:off x="3330720" y="860400"/>
            <a:ext cx="3357360" cy="2325240"/>
          </a:xfrm>
          <a:prstGeom prst="rect">
            <a:avLst/>
          </a:prstGeom>
          <a:ln w="0">
            <a:noFill/>
          </a:ln>
        </p:spPr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001880" y="3314880"/>
            <a:ext cx="8014680" cy="2711880"/>
          </a:xfrm>
          <a:prstGeom prst="rect">
            <a:avLst/>
          </a:prstGeom>
          <a:noFill/>
          <a:ln w="0">
            <a:noFill/>
          </a:ln>
        </p:spPr>
        <p:txBody>
          <a:bodyPr lIns="96480" rIns="96480" tIns="48240" bIns="48240" anchor="t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sldNum" idx="7"/>
          </p:nvPr>
        </p:nvSpPr>
        <p:spPr>
          <a:xfrm>
            <a:off x="5675040" y="6542640"/>
            <a:ext cx="4341240" cy="345240"/>
          </a:xfrm>
          <a:prstGeom prst="rect">
            <a:avLst/>
          </a:prstGeom>
          <a:noFill/>
          <a:ln w="0">
            <a:noFill/>
          </a:ln>
        </p:spPr>
        <p:txBody>
          <a:bodyPr lIns="96480" rIns="96480" tIns="48240" bIns="4824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3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F00B672-A638-4A92-9061-0AB7F20166F9}" type="slidenum">
              <a:rPr b="0" lang="en-US" sz="1300" spc="-1" strike="noStrike">
                <a:solidFill>
                  <a:schemeClr val="dk1"/>
                </a:solidFill>
                <a:latin typeface="+mn-lt"/>
                <a:ea typeface="+mn-ea"/>
              </a:rPr>
              <a:t>&lt;番号&gt;</a:t>
            </a:fld>
            <a:endParaRPr b="0" lang="en-US" sz="1300" spc="-1" strike="noStrike">
              <a:solidFill>
                <a:srgbClr val="000000"/>
              </a:solidFill>
              <a:latin typeface="游明朝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8EEB85-8891-43E8-9F3C-4B43AFCF7AE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6D3E65-60A0-49F4-8DB8-A3580F309C5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C88CF5-D9C8-42BA-BF24-8644367467B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FBE6AD-9850-445C-B327-7C9D7C0D082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1C6AD86-ECE5-4185-8974-F3CDC7DDF83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232AAE6-C48C-4005-A7BE-BEA2DFF9708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6901FB-E0A8-47FD-9D5C-F6EB4DDAFE9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0E4E41-F8D8-44FC-B1B9-F96949AE5E7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1122480"/>
            <a:ext cx="841968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ABD5D85-86BE-44CB-AAA7-22042FC9C55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F727C7-4CBA-429A-9A3A-130ECA67E5B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974064-3522-412E-A9DD-F4DCB7CC3B6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401ED9-9ECD-46C7-A6B3-BC6B683D0E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ja-JP" sz="6000" spc="-1" strike="noStrike">
                <a:solidFill>
                  <a:schemeClr val="dk1"/>
                </a:solidFill>
                <a:latin typeface="Calibri Light"/>
              </a:rPr>
              <a:t>マスター タイトルの書式設定</a:t>
            </a:r>
            <a:endParaRPr b="0" lang="en-US" sz="6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8112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&lt;日付/時刻&gt;</a:t>
            </a:r>
            <a:endParaRPr b="0" lang="en-US" sz="12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281400" y="6356520"/>
            <a:ext cx="33429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&lt;フッター&gt;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99624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3985F95-411A-4BB6-B899-2B4F0C52466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&lt;番号&gt;</a:t>
            </a:fld>
            <a:endParaRPr b="0" lang="en-US" sz="12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chemeClr val="dk1"/>
                </a:solidFill>
                <a:latin typeface="Calibri"/>
              </a:rPr>
              <a:t>クリックしてアウトラインのテキストを編集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3</a:t>
            </a:r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4</a:t>
            </a:r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5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6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7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19" descr=""/>
          <p:cNvPicPr/>
          <p:nvPr/>
        </p:nvPicPr>
        <p:blipFill>
          <a:blip r:embed="rId1"/>
          <a:stretch/>
        </p:blipFill>
        <p:spPr>
          <a:xfrm>
            <a:off x="8378640" y="4410360"/>
            <a:ext cx="1109880" cy="839160"/>
          </a:xfrm>
          <a:prstGeom prst="rect">
            <a:avLst/>
          </a:prstGeom>
          <a:ln w="0">
            <a:noFill/>
          </a:ln>
        </p:spPr>
      </p:pic>
      <p:sp>
        <p:nvSpPr>
          <p:cNvPr id="48" name="テキスト ボックス 4"/>
          <p:cNvSpPr/>
          <p:nvPr/>
        </p:nvSpPr>
        <p:spPr>
          <a:xfrm>
            <a:off x="2382840" y="186120"/>
            <a:ext cx="5872320" cy="94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2000" spc="-1" strike="noStrike">
                <a:solidFill>
                  <a:schemeClr val="dk1"/>
                </a:solidFill>
                <a:latin typeface="メイリオ"/>
                <a:ea typeface="メイリオ"/>
              </a:rPr>
              <a:t>　</a:t>
            </a:r>
            <a:r>
              <a:rPr b="1" lang="ja-JP" sz="2800" spc="-1" strike="noStrike">
                <a:solidFill>
                  <a:srgbClr val="ff0000"/>
                </a:solidFill>
                <a:latin typeface="メイリオ"/>
                <a:ea typeface="メイリオ"/>
              </a:rPr>
              <a:t>妊婦支援給付金</a:t>
            </a:r>
            <a:r>
              <a:rPr b="1" lang="en-US" sz="2800" spc="-1" strike="noStrike">
                <a:solidFill>
                  <a:srgbClr val="ff0000"/>
                </a:solidFill>
                <a:latin typeface="メイリオ"/>
                <a:ea typeface="メイリオ"/>
              </a:rPr>
              <a:t>2</a:t>
            </a:r>
            <a:r>
              <a:rPr b="1" lang="ja-JP" sz="2800" spc="-1" strike="noStrike">
                <a:solidFill>
                  <a:srgbClr val="ff0000"/>
                </a:solidFill>
                <a:latin typeface="メイリオ"/>
                <a:ea typeface="メイリオ"/>
              </a:rPr>
              <a:t>回目</a:t>
            </a:r>
            <a:r>
              <a:rPr b="1" lang="ja-JP" sz="2800" spc="-1" strike="noStrike">
                <a:solidFill>
                  <a:schemeClr val="dk1"/>
                </a:solidFill>
                <a:latin typeface="メイリオ"/>
                <a:ea typeface="メイリオ"/>
              </a:rPr>
              <a:t>について　　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角丸四角形 15"/>
          <p:cNvSpPr/>
          <p:nvPr/>
        </p:nvSpPr>
        <p:spPr>
          <a:xfrm>
            <a:off x="2157840" y="855720"/>
            <a:ext cx="6375600" cy="47556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ja-JP" sz="1600" spc="-1" strike="noStrike">
                <a:solidFill>
                  <a:schemeClr val="dk1"/>
                </a:solidFill>
                <a:latin typeface="メイリオ"/>
                <a:ea typeface="メイリオ"/>
              </a:rPr>
              <a:t>　</a:t>
            </a: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妊娠の届出を行った妊婦さんに対し、</a:t>
            </a:r>
            <a:r>
              <a:rPr b="0" lang="en-US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2</a:t>
            </a: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回目の現金５万円を給付します。　　　　　　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　　　　　　　　　　　　　　　　　　　　　　　　　　　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正方形/長方形 23"/>
          <p:cNvSpPr/>
          <p:nvPr/>
        </p:nvSpPr>
        <p:spPr>
          <a:xfrm>
            <a:off x="117000" y="1435680"/>
            <a:ext cx="4861440" cy="511920"/>
          </a:xfrm>
          <a:prstGeom prst="rect">
            <a:avLst/>
          </a:prstGeom>
          <a:solidFill>
            <a:srgbClr val="ff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000" bIns="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ja-JP" sz="1800" spc="-1" strike="noStrike">
                <a:solidFill>
                  <a:schemeClr val="dk1"/>
                </a:solidFill>
                <a:latin typeface="メイリオ"/>
                <a:ea typeface="メイリオ"/>
              </a:rPr>
              <a:t>事業について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1" name="直線矢印コネクタ 39"/>
          <p:cNvCxnSpPr>
            <a:stCxn id="52" idx="2"/>
            <a:endCxn id="53" idx="0"/>
          </p:cNvCxnSpPr>
          <p:nvPr/>
        </p:nvCxnSpPr>
        <p:spPr>
          <a:xfrm flipH="1">
            <a:off x="901800" y="2606760"/>
            <a:ext cx="720" cy="9266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54" name="テキスト ボックス 68"/>
          <p:cNvSpPr/>
          <p:nvPr/>
        </p:nvSpPr>
        <p:spPr>
          <a:xfrm>
            <a:off x="1994760" y="4947480"/>
            <a:ext cx="1040760" cy="272520"/>
          </a:xfrm>
          <a:prstGeom prst="rect">
            <a:avLst/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経済的支援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片側の 2 つの角を丸めた四角形 6"/>
          <p:cNvSpPr/>
          <p:nvPr/>
        </p:nvSpPr>
        <p:spPr>
          <a:xfrm>
            <a:off x="6698520" y="5551560"/>
            <a:ext cx="3569760" cy="112824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lIns="99000" rIns="99000" tIns="49680" bIns="4968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お問い合わせ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健康応援課　いきいき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（小浜市健康管理センター内）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電話：</a:t>
            </a:r>
            <a:r>
              <a:rPr b="1" lang="en-US" sz="2000" spc="-1" strike="noStrike">
                <a:solidFill>
                  <a:schemeClr val="lt1"/>
                </a:solidFill>
                <a:latin typeface="メイリオ"/>
                <a:ea typeface="メイリオ"/>
              </a:rPr>
              <a:t>0770-64-6129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正方形/長方形 1"/>
          <p:cNvSpPr/>
          <p:nvPr/>
        </p:nvSpPr>
        <p:spPr>
          <a:xfrm>
            <a:off x="7885080" y="4047840"/>
            <a:ext cx="252360" cy="275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7" name="正方形/長方形 2"/>
          <p:cNvSpPr/>
          <p:nvPr/>
        </p:nvSpPr>
        <p:spPr>
          <a:xfrm>
            <a:off x="7896240" y="4030200"/>
            <a:ext cx="252360" cy="30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2000" spc="-1" strike="noStrike">
                <a:solidFill>
                  <a:schemeClr val="lt1"/>
                </a:solidFill>
                <a:latin typeface="Calibri"/>
              </a:rPr>
              <a:t>+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8" name="直線矢印コネクタ 45"/>
          <p:cNvCxnSpPr>
            <a:stCxn id="59" idx="2"/>
            <a:endCxn id="60" idx="0"/>
          </p:cNvCxnSpPr>
          <p:nvPr/>
        </p:nvCxnSpPr>
        <p:spPr>
          <a:xfrm flipH="1">
            <a:off x="2358720" y="2608560"/>
            <a:ext cx="5760" cy="97992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cxnSp>
        <p:nvCxnSpPr>
          <p:cNvPr id="61" name="直線矢印コネクタ 49"/>
          <p:cNvCxnSpPr/>
          <p:nvPr/>
        </p:nvCxnSpPr>
        <p:spPr>
          <a:xfrm flipH="1">
            <a:off x="4258080" y="2697840"/>
            <a:ext cx="15480" cy="8168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62" name="矢印: 五方向 63"/>
          <p:cNvSpPr/>
          <p:nvPr/>
        </p:nvSpPr>
        <p:spPr>
          <a:xfrm>
            <a:off x="352440" y="2040120"/>
            <a:ext cx="4479480" cy="224280"/>
          </a:xfrm>
          <a:prstGeom prst="homePlat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2" name="テキスト ボックス 12"/>
          <p:cNvSpPr/>
          <p:nvPr/>
        </p:nvSpPr>
        <p:spPr>
          <a:xfrm>
            <a:off x="397080" y="2303640"/>
            <a:ext cx="1010160" cy="3031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妊娠届出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テキスト ボックス 28"/>
          <p:cNvSpPr/>
          <p:nvPr/>
        </p:nvSpPr>
        <p:spPr>
          <a:xfrm>
            <a:off x="1544400" y="2305440"/>
            <a:ext cx="1639440" cy="3031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妊娠８か月前後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テキスト ボックス 29"/>
          <p:cNvSpPr/>
          <p:nvPr/>
        </p:nvSpPr>
        <p:spPr>
          <a:xfrm>
            <a:off x="3747600" y="2300760"/>
            <a:ext cx="1069560" cy="5166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赤ちゃん全戸訪問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正方形/長方形 48"/>
          <p:cNvSpPr/>
          <p:nvPr/>
        </p:nvSpPr>
        <p:spPr>
          <a:xfrm>
            <a:off x="286920" y="3230640"/>
            <a:ext cx="4521600" cy="158652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3" name="テキスト ボックス 31"/>
          <p:cNvSpPr/>
          <p:nvPr/>
        </p:nvSpPr>
        <p:spPr>
          <a:xfrm>
            <a:off x="335880" y="3533040"/>
            <a:ext cx="1131480" cy="83916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面談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テキスト ボックス 34"/>
          <p:cNvSpPr/>
          <p:nvPr/>
        </p:nvSpPr>
        <p:spPr>
          <a:xfrm>
            <a:off x="1764720" y="3588120"/>
            <a:ext cx="1187640" cy="74268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1050" spc="-1" strike="noStrike">
                <a:solidFill>
                  <a:schemeClr val="dk1"/>
                </a:solidFill>
                <a:latin typeface="Calibri"/>
              </a:rPr>
              <a:t>（面談）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テキスト ボックス 35"/>
          <p:cNvSpPr/>
          <p:nvPr/>
        </p:nvSpPr>
        <p:spPr>
          <a:xfrm>
            <a:off x="3727080" y="3503160"/>
            <a:ext cx="1092240" cy="83916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面談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正方形/長方形 52"/>
          <p:cNvSpPr/>
          <p:nvPr/>
        </p:nvSpPr>
        <p:spPr>
          <a:xfrm>
            <a:off x="283320" y="4947120"/>
            <a:ext cx="4515120" cy="1732680"/>
          </a:xfrm>
          <a:prstGeom prst="rect">
            <a:avLst/>
          </a:prstGeom>
          <a:noFill/>
          <a:ln w="381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7" name="正方形/長方形 46"/>
          <p:cNvSpPr/>
          <p:nvPr/>
        </p:nvSpPr>
        <p:spPr>
          <a:xfrm>
            <a:off x="5023080" y="1439280"/>
            <a:ext cx="4704840" cy="504720"/>
          </a:xfrm>
          <a:prstGeom prst="rect">
            <a:avLst/>
          </a:prstGeom>
          <a:solidFill>
            <a:srgbClr val="ff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000" bIns="0" anchor="ctr">
            <a:noAutofit/>
          </a:bodyPr>
          <a:p>
            <a:pPr algn="r" defTabSz="914400">
              <a:lnSpc>
                <a:spcPct val="100000"/>
              </a:lnSpc>
            </a:pPr>
            <a:r>
              <a:rPr b="1" lang="ja-JP" sz="2000" spc="-1" strike="noStrike">
                <a:solidFill>
                  <a:schemeClr val="dk1"/>
                </a:solidFill>
                <a:latin typeface="メイリオ"/>
                <a:ea typeface="メイリオ"/>
              </a:rPr>
              <a:t>申請方法</a:t>
            </a:r>
            <a:r>
              <a:rPr b="1" lang="ja-JP" sz="1200" spc="-1" strike="noStrike">
                <a:solidFill>
                  <a:schemeClr val="dk1"/>
                </a:solidFill>
                <a:latin typeface="メイリオ"/>
                <a:ea typeface="メイリオ"/>
              </a:rPr>
              <a:t>（申請者、口座名義は妊産婦さん本人に限る）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テキスト ボックス 36"/>
          <p:cNvSpPr/>
          <p:nvPr/>
        </p:nvSpPr>
        <p:spPr>
          <a:xfrm>
            <a:off x="335880" y="5371200"/>
            <a:ext cx="1937160" cy="536760"/>
          </a:xfrm>
          <a:prstGeom prst="roundRect">
            <a:avLst>
              <a:gd name="adj" fmla="val 20812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ja-JP" sz="1300" spc="-1" strike="noStrike">
                <a:solidFill>
                  <a:schemeClr val="dk1"/>
                </a:solidFill>
                <a:latin typeface="メイリオ"/>
                <a:ea typeface="メイリオ"/>
              </a:rPr>
              <a:t>妊婦支援給付金</a:t>
            </a:r>
            <a:r>
              <a:rPr b="0" lang="en-US" sz="1300" spc="-1" strike="noStrike">
                <a:solidFill>
                  <a:schemeClr val="dk1"/>
                </a:solidFill>
                <a:latin typeface="メイリオ"/>
                <a:ea typeface="メイリオ"/>
              </a:rPr>
              <a:t>1</a:t>
            </a:r>
            <a:r>
              <a:rPr b="0" lang="ja-JP" sz="1300" spc="-1" strike="noStrike">
                <a:solidFill>
                  <a:schemeClr val="dk1"/>
                </a:solidFill>
                <a:latin typeface="メイリオ"/>
                <a:ea typeface="メイリオ"/>
              </a:rPr>
              <a:t>回目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  <a:ea typeface="メイリオ"/>
              </a:rPr>
              <a:t>・現金</a:t>
            </a:r>
            <a:r>
              <a:rPr b="0" lang="en-US" sz="1200" spc="-1" strike="noStrike">
                <a:solidFill>
                  <a:schemeClr val="dk1"/>
                </a:solidFill>
                <a:latin typeface="Calibri"/>
                <a:ea typeface="メイリオ"/>
              </a:rPr>
              <a:t>5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  <a:ea typeface="メイリオ"/>
              </a:rPr>
              <a:t>万円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69" name="直線矢印コネクタ 51"/>
          <p:cNvCxnSpPr/>
          <p:nvPr/>
        </p:nvCxnSpPr>
        <p:spPr>
          <a:xfrm>
            <a:off x="893880" y="4389120"/>
            <a:ext cx="9000" cy="99756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70" name="楕円 84"/>
          <p:cNvSpPr/>
          <p:nvPr/>
        </p:nvSpPr>
        <p:spPr>
          <a:xfrm>
            <a:off x="3180960" y="1957320"/>
            <a:ext cx="592200" cy="38952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HG丸ｺﾞｼｯｸM-PRO"/>
                <a:ea typeface="HG丸ｺﾞｼｯｸM-PRO"/>
              </a:rPr>
              <a:t>出産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71" name="直線矢印コネクタ 53"/>
          <p:cNvCxnSpPr>
            <a:stCxn id="65" idx="4"/>
          </p:cNvCxnSpPr>
          <p:nvPr/>
        </p:nvCxnSpPr>
        <p:spPr>
          <a:xfrm>
            <a:off x="4273200" y="4342320"/>
            <a:ext cx="34920" cy="10274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72" name="角丸四角形 98"/>
          <p:cNvSpPr/>
          <p:nvPr/>
        </p:nvSpPr>
        <p:spPr>
          <a:xfrm>
            <a:off x="5079600" y="3593160"/>
            <a:ext cx="4761720" cy="626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</a:rPr>
              <a:t>事前に通帳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</a:rPr>
              <a:t>等の</a:t>
            </a:r>
            <a:r>
              <a:rPr b="0" lang="ja-JP" sz="1200" spc="-1" strike="noStrike">
                <a:solidFill>
                  <a:schemeClr val="dk1"/>
                </a:solidFill>
                <a:latin typeface="Calibri"/>
              </a:rPr>
              <a:t>ご本人の名前、口座番号等がわかるものを手元に準備してから申請スタート　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正方形/長方形 100"/>
          <p:cNvSpPr/>
          <p:nvPr/>
        </p:nvSpPr>
        <p:spPr>
          <a:xfrm>
            <a:off x="7460640" y="438120"/>
            <a:ext cx="2280960" cy="27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令和７年４月生まれ～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正方形/長方形 7"/>
          <p:cNvSpPr/>
          <p:nvPr/>
        </p:nvSpPr>
        <p:spPr>
          <a:xfrm>
            <a:off x="598320" y="4502880"/>
            <a:ext cx="556560" cy="240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申請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正方形/長方形 56"/>
          <p:cNvSpPr/>
          <p:nvPr/>
        </p:nvSpPr>
        <p:spPr>
          <a:xfrm>
            <a:off x="3587040" y="4485600"/>
            <a:ext cx="1141920" cy="609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面談時に手続きについて説明します。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テキスト ボックス 57"/>
          <p:cNvSpPr/>
          <p:nvPr/>
        </p:nvSpPr>
        <p:spPr>
          <a:xfrm>
            <a:off x="2592360" y="5369400"/>
            <a:ext cx="2108520" cy="554040"/>
          </a:xfrm>
          <a:prstGeom prst="roundRect">
            <a:avLst>
              <a:gd name="adj" fmla="val 20812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rgbClr val="ff00ff"/>
                </a:solidFill>
                <a:latin typeface="Calibri"/>
              </a:rPr>
              <a:t>妊婦支援給付金</a:t>
            </a:r>
            <a:r>
              <a:rPr b="1" lang="en-US" sz="1400" spc="-1" strike="noStrike">
                <a:solidFill>
                  <a:srgbClr val="ff00ff"/>
                </a:solidFill>
                <a:latin typeface="Calibri"/>
              </a:rPr>
              <a:t>2</a:t>
            </a:r>
            <a:r>
              <a:rPr b="1" lang="ja-JP" sz="1400" spc="-1" strike="noStrike">
                <a:solidFill>
                  <a:srgbClr val="ff00ff"/>
                </a:solidFill>
                <a:latin typeface="Calibri"/>
              </a:rPr>
              <a:t>回目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</a:rPr>
              <a:t>・現金</a:t>
            </a:r>
            <a:r>
              <a:rPr b="0" lang="en-US" sz="1200" spc="-1" strike="noStrike">
                <a:solidFill>
                  <a:schemeClr val="dk1"/>
                </a:solidFill>
                <a:latin typeface="Calibri"/>
              </a:rPr>
              <a:t>5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</a:rPr>
              <a:t>万円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正方形/長方形 18"/>
          <p:cNvSpPr/>
          <p:nvPr/>
        </p:nvSpPr>
        <p:spPr>
          <a:xfrm>
            <a:off x="5892120" y="4351680"/>
            <a:ext cx="1384200" cy="3495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名義人氏名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正方形/長方形 50"/>
          <p:cNvSpPr/>
          <p:nvPr/>
        </p:nvSpPr>
        <p:spPr>
          <a:xfrm>
            <a:off x="5892120" y="4788360"/>
            <a:ext cx="925200" cy="2995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銀行名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正方形/長方形 54"/>
          <p:cNvSpPr/>
          <p:nvPr/>
        </p:nvSpPr>
        <p:spPr>
          <a:xfrm>
            <a:off x="6913080" y="4790880"/>
            <a:ext cx="925200" cy="2948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支店名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正方形/長方形 58"/>
          <p:cNvSpPr/>
          <p:nvPr/>
        </p:nvSpPr>
        <p:spPr>
          <a:xfrm>
            <a:off x="5850360" y="5157720"/>
            <a:ext cx="1987920" cy="228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口座番号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角丸四角形吹き出し 20"/>
          <p:cNvSpPr/>
          <p:nvPr/>
        </p:nvSpPr>
        <p:spPr>
          <a:xfrm>
            <a:off x="5644440" y="4304880"/>
            <a:ext cx="2251080" cy="1198080"/>
          </a:xfrm>
          <a:prstGeom prst="wedgeRoundRectCallout">
            <a:avLst>
              <a:gd name="adj1" fmla="val 68742"/>
              <a:gd name="adj2" fmla="val 3530"/>
              <a:gd name="adj3" fmla="val 166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82" name="直線コネクタ 10"/>
          <p:cNvCxnSpPr/>
          <p:nvPr/>
        </p:nvCxnSpPr>
        <p:spPr>
          <a:xfrm>
            <a:off x="4998600" y="1432800"/>
            <a:ext cx="38160" cy="5425560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sp>
        <p:nvSpPr>
          <p:cNvPr id="83" name="図形 56"/>
          <p:cNvSpPr/>
          <p:nvPr/>
        </p:nvSpPr>
        <p:spPr>
          <a:xfrm>
            <a:off x="5079600" y="5748120"/>
            <a:ext cx="1585440" cy="931680"/>
          </a:xfrm>
          <a:prstGeom prst="borderCallout1">
            <a:avLst>
              <a:gd name="adj1" fmla="val 64022"/>
              <a:gd name="adj2" fmla="val 98750"/>
              <a:gd name="adj3" fmla="val 84129"/>
              <a:gd name="adj4" fmla="val 126248"/>
            </a:avLst>
          </a:prstGeom>
          <a:solidFill>
            <a:srgbClr val="ffff00"/>
          </a:solidFill>
          <a:ln>
            <a:solidFill>
              <a:srgbClr val="157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申請内容を確認する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ため、ご連絡させていただくことがあります。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テキスト 57"/>
          <p:cNvSpPr/>
          <p:nvPr/>
        </p:nvSpPr>
        <p:spPr>
          <a:xfrm>
            <a:off x="4915080" y="3244680"/>
            <a:ext cx="7596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5" name="テキスト 58"/>
          <p:cNvSpPr/>
          <p:nvPr/>
        </p:nvSpPr>
        <p:spPr>
          <a:xfrm>
            <a:off x="4915080" y="3244680"/>
            <a:ext cx="7596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" name="四角形 54"/>
          <p:cNvSpPr/>
          <p:nvPr/>
        </p:nvSpPr>
        <p:spPr>
          <a:xfrm>
            <a:off x="144000" y="6111360"/>
            <a:ext cx="4793400" cy="633240"/>
          </a:xfrm>
          <a:prstGeom prst="rect">
            <a:avLst/>
          </a:prstGeom>
          <a:solidFill>
            <a:srgbClr val="ffffff"/>
          </a:solidFill>
          <a:ln>
            <a:solidFill>
              <a:srgbClr val="1d6fa9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※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妊娠届出の後に、流産、死産等があった場合も妊婦支援給付金</a:t>
            </a: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回目の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　対象となります。右の二次元コードより申請ください。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　申請期限：流産、死産等を医療機関で確認された日から</a:t>
            </a: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年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テキスト 55"/>
          <p:cNvSpPr/>
          <p:nvPr/>
        </p:nvSpPr>
        <p:spPr>
          <a:xfrm>
            <a:off x="4915080" y="3244680"/>
            <a:ext cx="7596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8" name="テキスト 54"/>
          <p:cNvSpPr/>
          <p:nvPr/>
        </p:nvSpPr>
        <p:spPr>
          <a:xfrm>
            <a:off x="154440" y="208440"/>
            <a:ext cx="2964960" cy="113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9" name="テキスト 55"/>
          <p:cNvSpPr/>
          <p:nvPr/>
        </p:nvSpPr>
        <p:spPr>
          <a:xfrm>
            <a:off x="4915080" y="3244680"/>
            <a:ext cx="7596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0" name="図 57"/>
          <p:cNvSpPr/>
          <p:nvPr/>
        </p:nvSpPr>
        <p:spPr>
          <a:xfrm>
            <a:off x="199440" y="186480"/>
            <a:ext cx="1866600" cy="1250640"/>
          </a:xfrm>
          <a:prstGeom prst="ellipse">
            <a:avLst/>
          </a:prstGeom>
          <a:blipFill rotWithShape="0">
            <a:blip r:embed="rId2"/>
            <a:srcRect/>
            <a:stretch/>
          </a:blipFill>
          <a:ln w="9525">
            <a:noFill/>
          </a:ln>
          <a:effectLst>
            <a:softEdge rad="112680"/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図形 54"/>
          <p:cNvSpPr/>
          <p:nvPr/>
        </p:nvSpPr>
        <p:spPr>
          <a:xfrm>
            <a:off x="7940160" y="4334760"/>
            <a:ext cx="1705680" cy="2296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㊟ 端が切れないように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テキスト ボックス 1"/>
          <p:cNvSpPr/>
          <p:nvPr/>
        </p:nvSpPr>
        <p:spPr>
          <a:xfrm>
            <a:off x="5290560" y="2376360"/>
            <a:ext cx="4197960" cy="6994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赤ちゃん訪問時に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QR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コード付きの案内チラシをお渡しします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/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Application>LibreOffice/7.6.3.2$Windows_X86_64 LibreOffice_project/29d686fea9f6705b262d369fede658f824154cc0</Application>
  <AppVersion>15.0000</AppVersion>
  <Words>262</Words>
  <Paragraphs>45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2022-06-20T23:48:13Z</dcterms:created>
  <dc:creator>高鳥 伸也</dc:creator>
  <dc:description/>
  <dc:language>ja-JP</dc:language>
  <cp:lastModifiedBy/>
  <cp:lastPrinted>2025-01-07T01:09:35Z</cp:lastPrinted>
  <dcterms:modified xsi:type="dcterms:W3CDTF">2025-07-23T14:57:57Z</dcterms:modified>
  <cp:revision>139</cp:revision>
  <dc:subject/>
  <dc:title>PowerPoint プレゼンテーション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A4 210 x 297 mm</vt:lpwstr>
  </property>
  <property fmtid="{D5CDD505-2E9C-101B-9397-08002B2CF9AE}" pid="4" name="Slides">
    <vt:i4>1</vt:i4>
  </property>
</Properties>
</file>