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12.xml" ContentType="application/vnd.openxmlformats-officedocument.theme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media/image1.jpeg" ContentType="image/jpeg"/>
  <Override PartName="/ppt/media/image2.png" ContentType="image/png"/>
  <Override PartName="/ppt/_rels/presentation.xml.rels" ContentType="application/vnd.openxmlformats-package.relationships+xml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9906000" cy="6858000"/>
  <p:notesSz cx="10018713" cy="688816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1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ja-JP" sz="1800" spc="-1" strike="noStrike">
                <a:solidFill>
                  <a:schemeClr val="dk1"/>
                </a:solidFill>
                <a:latin typeface="Calibri"/>
              </a:rPr>
              <a:t>クリックしてスライドを移動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r>
              <a:rPr b="0" lang="ja-JP" sz="2000" spc="-1" strike="noStrike">
                <a:solidFill>
                  <a:srgbClr val="000000"/>
                </a:solidFill>
                <a:latin typeface="Arial"/>
              </a:rPr>
              <a:t>クリックしてノートの書式を編集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游明朝"/>
              </a:rPr>
              <a:t>&lt;ヘッダー&gt;</a:t>
            </a:r>
            <a:endParaRPr b="0" lang="en-US" sz="1400" spc="-1" strike="noStrike">
              <a:solidFill>
                <a:srgbClr val="000000"/>
              </a:solidFill>
              <a:latin typeface="游明朝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dt" idx="4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游明朝"/>
              </a:defRPr>
            </a:lvl1pPr>
          </a:lstStyle>
          <a:p>
            <a:pPr indent="0" algn="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游明朝"/>
              </a:rPr>
              <a:t>&lt;日付/時刻&gt;</a:t>
            </a:r>
            <a:endParaRPr b="0" lang="en-US" sz="1400" spc="-1" strike="noStrike">
              <a:solidFill>
                <a:srgbClr val="000000"/>
              </a:solidFill>
              <a:latin typeface="游明朝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 idx="5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游明朝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游明朝"/>
              </a:rPr>
              <a:t>&lt;フッター&gt;</a:t>
            </a:r>
            <a:endParaRPr b="0" lang="en-US" sz="1400" spc="-1" strike="noStrike">
              <a:solidFill>
                <a:srgbClr val="000000"/>
              </a:solidFill>
              <a:latin typeface="游明朝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 idx="6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游明朝"/>
              </a:defRPr>
            </a:lvl1pPr>
          </a:lstStyle>
          <a:p>
            <a:pPr indent="0" algn="r">
              <a:buNone/>
            </a:pPr>
            <a:fld id="{302126DD-A752-485E-A3C5-22A385F4ACB3}" type="slidenum">
              <a:rPr b="0" lang="en-US" sz="1400" spc="-1" strike="noStrike">
                <a:solidFill>
                  <a:srgbClr val="000000"/>
                </a:solidFill>
                <a:latin typeface="游明朝"/>
              </a:rPr>
              <a:t>&lt;番号&gt;</a:t>
            </a:fld>
            <a:endParaRPr b="0" lang="en-US" sz="1400" spc="-1" strike="noStrike">
              <a:solidFill>
                <a:srgbClr val="000000"/>
              </a:solidFill>
              <a:latin typeface="游明朝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sldImg"/>
          </p:nvPr>
        </p:nvSpPr>
        <p:spPr>
          <a:xfrm>
            <a:off x="3330720" y="860400"/>
            <a:ext cx="3357360" cy="2325240"/>
          </a:xfrm>
          <a:prstGeom prst="rect">
            <a:avLst/>
          </a:prstGeom>
          <a:ln w="0">
            <a:noFill/>
          </a:ln>
        </p:spPr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1001880" y="3314880"/>
            <a:ext cx="8014680" cy="2711880"/>
          </a:xfrm>
          <a:prstGeom prst="rect">
            <a:avLst/>
          </a:prstGeom>
          <a:noFill/>
          <a:ln w="0">
            <a:noFill/>
          </a:ln>
        </p:spPr>
        <p:txBody>
          <a:bodyPr lIns="96480" rIns="96480" tIns="48240" bIns="48240" anchor="t">
            <a:noAutofit/>
          </a:bodyPr>
          <a:p>
            <a:pPr marL="216000" indent="-21600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sldNum" idx="7"/>
          </p:nvPr>
        </p:nvSpPr>
        <p:spPr>
          <a:xfrm>
            <a:off x="5675040" y="6542640"/>
            <a:ext cx="4341240" cy="345240"/>
          </a:xfrm>
          <a:prstGeom prst="rect">
            <a:avLst/>
          </a:prstGeom>
          <a:noFill/>
          <a:ln w="0">
            <a:noFill/>
          </a:ln>
        </p:spPr>
        <p:txBody>
          <a:bodyPr lIns="96480" rIns="96480" tIns="48240" bIns="4824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300" spc="-1" strike="noStrike">
                <a:solidFill>
                  <a:schemeClr val="dk1"/>
                </a:solidFill>
                <a:latin typeface="+mn-lt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83C9B193-58B2-49B4-9851-194CF923CEFF}" type="slidenum">
              <a:rPr b="0" lang="en-US" sz="1300" spc="-1" strike="noStrike">
                <a:solidFill>
                  <a:schemeClr val="dk1"/>
                </a:solidFill>
                <a:latin typeface="+mn-lt"/>
                <a:ea typeface="+mn-ea"/>
              </a:rPr>
              <a:t>&lt;番号&gt;</a:t>
            </a:fld>
            <a:endParaRPr b="0" lang="en-US" sz="1300" spc="-1" strike="noStrike">
              <a:solidFill>
                <a:srgbClr val="000000"/>
              </a:solidFill>
              <a:latin typeface="游明朝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5CAB9AD-4811-4FF5-A26D-8A50A63D515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8915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95000" y="3682080"/>
            <a:ext cx="8915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5C5C45D-3CEB-415C-B8DA-187E39BFADA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379D485-3CCA-4924-AD91-F808A95D6E84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509280" y="160452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523200" y="160452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95000" y="368208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509280" y="368208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523200" y="368208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83DB085-9D0B-4361-AD6E-AEDFC371E031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21D37C2-19FF-4CA3-807F-43EA84D6E3C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CBA2C67-6881-4666-A054-FAEEF189921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663C33E-C169-4E5A-9B24-15427165121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17656AD-C98A-4ADF-B70F-F3B49C09BBA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743040" y="1122480"/>
            <a:ext cx="8419680" cy="1106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FC8B400-3593-4A7D-8011-F322EF69F11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9F6C7C8-C7DC-420D-A40C-97FCB2E7099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32394FD-D91D-4247-839A-FF8BBE8DE7D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95000" y="3682080"/>
            <a:ext cx="8915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A024CD8-2267-407B-B02A-5C69D43ADF1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ja-JP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743040" y="1122480"/>
            <a:ext cx="8419680" cy="2387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algn="ctr" defTabSz="914400">
              <a:lnSpc>
                <a:spcPct val="90000"/>
              </a:lnSpc>
              <a:buNone/>
            </a:pPr>
            <a:r>
              <a:rPr b="0" lang="ja-JP" sz="6000" spc="-1" strike="noStrike">
                <a:solidFill>
                  <a:schemeClr val="dk1"/>
                </a:solidFill>
                <a:latin typeface="Calibri Light"/>
              </a:rPr>
              <a:t>マスター タイトルの書式設定</a:t>
            </a:r>
            <a:endParaRPr b="0" lang="en-US" sz="6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681120" y="6356520"/>
            <a:ext cx="22284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&lt;日付/時刻&gt;</a:t>
            </a:r>
            <a:endParaRPr b="0" lang="en-US" sz="1200" spc="-1" strike="noStrike">
              <a:solidFill>
                <a:srgbClr val="000000"/>
              </a:solidFill>
              <a:latin typeface="游明朝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3281400" y="6356520"/>
            <a:ext cx="33429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游明朝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游明朝"/>
              </a:rPr>
              <a:t>&lt;フッター&gt;</a:t>
            </a:r>
            <a:endParaRPr b="0" lang="en-US" sz="1400" spc="-1" strike="noStrike">
              <a:solidFill>
                <a:srgbClr val="000000"/>
              </a:solidFill>
              <a:latin typeface="游明朝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6996240" y="6356520"/>
            <a:ext cx="222840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32C4ED6D-4C37-46A1-B767-48C640BEA143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&lt;番号&gt;</a:t>
            </a:fld>
            <a:endParaRPr b="0" lang="en-US" sz="1200" spc="-1" strike="noStrike">
              <a:solidFill>
                <a:srgbClr val="000000"/>
              </a:solidFill>
              <a:latin typeface="游明朝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2800" spc="-1" strike="noStrike">
                <a:solidFill>
                  <a:schemeClr val="dk1"/>
                </a:solidFill>
                <a:latin typeface="Calibri"/>
              </a:rPr>
              <a:t>クリックしてアウトラインのテキストを編集</a:t>
            </a: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2</a:t>
            </a:r>
            <a:r>
              <a:rPr b="0" lang="ja-JP" sz="2000" spc="-1" strike="noStrike">
                <a:solidFill>
                  <a:schemeClr val="dk1"/>
                </a:solidFill>
                <a:latin typeface="Calibri"/>
              </a:rPr>
              <a:t>レベル目のアウトライン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3</a:t>
            </a:r>
            <a:r>
              <a:rPr b="0" lang="ja-JP" sz="1800" spc="-1" strike="noStrike">
                <a:solidFill>
                  <a:schemeClr val="dk1"/>
                </a:solidFill>
                <a:latin typeface="Calibri"/>
              </a:rPr>
              <a:t>レベル目のアウトライン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4</a:t>
            </a:r>
            <a:r>
              <a:rPr b="0" lang="ja-JP" sz="1800" spc="-1" strike="noStrike">
                <a:solidFill>
                  <a:schemeClr val="dk1"/>
                </a:solidFill>
                <a:latin typeface="Calibri"/>
              </a:rPr>
              <a:t>レベル目のアウトライン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5</a:t>
            </a:r>
            <a:r>
              <a:rPr b="0" lang="ja-JP" sz="2000" spc="-1" strike="noStrike">
                <a:solidFill>
                  <a:schemeClr val="dk1"/>
                </a:solidFill>
                <a:latin typeface="Calibri"/>
              </a:rPr>
              <a:t>レベル目のアウトライン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6</a:t>
            </a:r>
            <a:r>
              <a:rPr b="0" lang="ja-JP" sz="2000" spc="-1" strike="noStrike">
                <a:solidFill>
                  <a:schemeClr val="dk1"/>
                </a:solidFill>
                <a:latin typeface="Calibri"/>
              </a:rPr>
              <a:t>レベル目のアウトライン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7</a:t>
            </a:r>
            <a:r>
              <a:rPr b="0" lang="ja-JP" sz="2000" spc="-1" strike="noStrike">
                <a:solidFill>
                  <a:schemeClr val="dk1"/>
                </a:solidFill>
                <a:latin typeface="Calibri"/>
              </a:rPr>
              <a:t>レベル目のアウトライン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図 19" descr=""/>
          <p:cNvPicPr/>
          <p:nvPr/>
        </p:nvPicPr>
        <p:blipFill>
          <a:blip r:embed="rId1"/>
          <a:stretch/>
        </p:blipFill>
        <p:spPr>
          <a:xfrm>
            <a:off x="8366760" y="4478040"/>
            <a:ext cx="1094760" cy="827640"/>
          </a:xfrm>
          <a:prstGeom prst="rect">
            <a:avLst/>
          </a:prstGeom>
          <a:ln w="0">
            <a:noFill/>
          </a:ln>
        </p:spPr>
      </p:pic>
      <p:sp>
        <p:nvSpPr>
          <p:cNvPr id="48" name="テキスト ボックス 4"/>
          <p:cNvSpPr/>
          <p:nvPr/>
        </p:nvSpPr>
        <p:spPr>
          <a:xfrm>
            <a:off x="2081880" y="319680"/>
            <a:ext cx="6606360" cy="943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ja-JP" sz="2000" spc="-1" strike="noStrike">
                <a:solidFill>
                  <a:schemeClr val="dk1"/>
                </a:solidFill>
                <a:latin typeface="メイリオ"/>
                <a:ea typeface="メイリオ"/>
              </a:rPr>
              <a:t>　　　　</a:t>
            </a:r>
            <a:r>
              <a:rPr b="1" lang="ja-JP" sz="2800" spc="-1" strike="noStrike">
                <a:solidFill>
                  <a:srgbClr val="ff0000"/>
                </a:solidFill>
                <a:latin typeface="メイリオ"/>
                <a:ea typeface="メイリオ"/>
              </a:rPr>
              <a:t>妊婦支援給付金１回目</a:t>
            </a:r>
            <a:r>
              <a:rPr b="1" lang="ja-JP" sz="2800" spc="-1" strike="noStrike">
                <a:solidFill>
                  <a:schemeClr val="dk1"/>
                </a:solidFill>
                <a:latin typeface="メイリオ"/>
                <a:ea typeface="メイリオ"/>
              </a:rPr>
              <a:t>について　　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角丸四角形 15"/>
          <p:cNvSpPr/>
          <p:nvPr/>
        </p:nvSpPr>
        <p:spPr>
          <a:xfrm>
            <a:off x="2081880" y="916200"/>
            <a:ext cx="6343560" cy="41472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</a:pPr>
            <a:r>
              <a:rPr b="0" lang="ja-JP" sz="1600" spc="-1" strike="noStrike">
                <a:solidFill>
                  <a:schemeClr val="dk1"/>
                </a:solidFill>
                <a:latin typeface="メイリオ"/>
                <a:ea typeface="メイリオ"/>
              </a:rPr>
              <a:t>　</a:t>
            </a:r>
            <a:r>
              <a:rPr b="0" lang="ja-JP" sz="1400" spc="-1" strike="noStrike">
                <a:solidFill>
                  <a:schemeClr val="dk1"/>
                </a:solidFill>
                <a:latin typeface="游ゴシック"/>
                <a:ea typeface="游ゴシック"/>
              </a:rPr>
              <a:t>妊娠の届出を行った妊婦さんに対し、</a:t>
            </a:r>
            <a:r>
              <a:rPr b="0" lang="en-US" sz="1400" spc="-1" strike="noStrike">
                <a:solidFill>
                  <a:schemeClr val="dk1"/>
                </a:solidFill>
                <a:latin typeface="游ゴシック"/>
                <a:ea typeface="游ゴシック"/>
              </a:rPr>
              <a:t>1</a:t>
            </a:r>
            <a:r>
              <a:rPr b="0" lang="ja-JP" sz="1400" spc="-1" strike="noStrike">
                <a:solidFill>
                  <a:schemeClr val="dk1"/>
                </a:solidFill>
                <a:latin typeface="游ゴシック"/>
                <a:ea typeface="游ゴシック"/>
              </a:rPr>
              <a:t>回目の現金５万円を給付します。　　　　　　　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ja-JP" sz="1400" spc="-1" strike="noStrike">
                <a:solidFill>
                  <a:schemeClr val="dk1"/>
                </a:solidFill>
                <a:latin typeface="游ゴシック"/>
                <a:ea typeface="游ゴシック"/>
              </a:rPr>
              <a:t>　　　　　　　　　　　　　　　　　　　　　　　　　　　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正方形/長方形 23"/>
          <p:cNvSpPr/>
          <p:nvPr/>
        </p:nvSpPr>
        <p:spPr>
          <a:xfrm>
            <a:off x="117000" y="1435680"/>
            <a:ext cx="4861440" cy="511920"/>
          </a:xfrm>
          <a:prstGeom prst="rect">
            <a:avLst/>
          </a:prstGeom>
          <a:solidFill>
            <a:srgbClr val="ff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36000" bIns="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ja-JP" sz="1800" spc="-1" strike="noStrike">
                <a:solidFill>
                  <a:schemeClr val="dk1"/>
                </a:solidFill>
                <a:latin typeface="メイリオ"/>
                <a:ea typeface="メイリオ"/>
              </a:rPr>
              <a:t>事業について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51" name="直線矢印コネクタ 39"/>
          <p:cNvCxnSpPr>
            <a:stCxn id="52" idx="2"/>
            <a:endCxn id="53" idx="0"/>
          </p:cNvCxnSpPr>
          <p:nvPr/>
        </p:nvCxnSpPr>
        <p:spPr>
          <a:xfrm flipH="1">
            <a:off x="901800" y="2606760"/>
            <a:ext cx="720" cy="926640"/>
          </a:xfrm>
          <a:prstGeom prst="straightConnector1">
            <a:avLst/>
          </a:prstGeom>
          <a:ln w="28575">
            <a:solidFill>
              <a:srgbClr val="000000"/>
            </a:solidFill>
            <a:tailEnd len="med" type="triangle" w="med"/>
          </a:ln>
        </p:spPr>
      </p:cxnSp>
      <p:sp>
        <p:nvSpPr>
          <p:cNvPr id="54" name="テキスト ボックス 68"/>
          <p:cNvSpPr/>
          <p:nvPr/>
        </p:nvSpPr>
        <p:spPr>
          <a:xfrm>
            <a:off x="1994760" y="4947480"/>
            <a:ext cx="1040760" cy="272520"/>
          </a:xfrm>
          <a:prstGeom prst="rect">
            <a:avLst/>
          </a:prstGeom>
          <a:solidFill>
            <a:srgbClr val="ffff00"/>
          </a:solidFill>
          <a:ln w="0">
            <a:solidFill>
              <a:srgbClr val="ffff00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ja-JP" sz="1200" spc="-1" strike="noStrike">
                <a:solidFill>
                  <a:schemeClr val="dk1"/>
                </a:solidFill>
                <a:latin typeface="Calibri"/>
              </a:rPr>
              <a:t>経済的支援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片側の 2 つの角を丸めた四角形 6"/>
          <p:cNvSpPr/>
          <p:nvPr/>
        </p:nvSpPr>
        <p:spPr>
          <a:xfrm>
            <a:off x="6797160" y="5617080"/>
            <a:ext cx="3569760" cy="1128240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numCol="1" spcCol="0" horzOverflow="overflow" lIns="99000" rIns="99000" tIns="49680" bIns="49680" anchor="t">
            <a:noAutofit/>
          </a:bodyPr>
          <a:p>
            <a:pPr defTabSz="914400">
              <a:lnSpc>
                <a:spcPct val="100000"/>
              </a:lnSpc>
            </a:pPr>
            <a:r>
              <a:rPr b="1" lang="ja-JP" sz="1400" spc="-1" strike="noStrike">
                <a:solidFill>
                  <a:schemeClr val="lt1"/>
                </a:solidFill>
                <a:latin typeface="メイリオ"/>
                <a:ea typeface="メイリオ"/>
              </a:rPr>
              <a:t>お問い合わせ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ja-JP" sz="1400" spc="-1" strike="noStrike">
                <a:solidFill>
                  <a:schemeClr val="lt1"/>
                </a:solidFill>
                <a:latin typeface="メイリオ"/>
                <a:ea typeface="メイリオ"/>
              </a:rPr>
              <a:t>　健康応援課　いきいき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ja-JP" sz="1400" spc="-1" strike="noStrike">
                <a:solidFill>
                  <a:schemeClr val="lt1"/>
                </a:solidFill>
                <a:latin typeface="メイリオ"/>
                <a:ea typeface="メイリオ"/>
              </a:rPr>
              <a:t>　（小浜市健康管理センター内）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ja-JP" sz="1400" spc="-1" strike="noStrike">
                <a:solidFill>
                  <a:schemeClr val="lt1"/>
                </a:solidFill>
                <a:latin typeface="メイリオ"/>
                <a:ea typeface="メイリオ"/>
              </a:rPr>
              <a:t>　電話：</a:t>
            </a:r>
            <a:r>
              <a:rPr b="1" lang="en-US" sz="2000" spc="-1" strike="noStrike">
                <a:solidFill>
                  <a:schemeClr val="lt1"/>
                </a:solidFill>
                <a:latin typeface="メイリオ"/>
                <a:ea typeface="メイリオ"/>
              </a:rPr>
              <a:t>0770-64-6129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正方形/長方形 1"/>
          <p:cNvSpPr/>
          <p:nvPr/>
        </p:nvSpPr>
        <p:spPr>
          <a:xfrm>
            <a:off x="7885080" y="4047840"/>
            <a:ext cx="252360" cy="275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57" name="正方形/長方形 2"/>
          <p:cNvSpPr/>
          <p:nvPr/>
        </p:nvSpPr>
        <p:spPr>
          <a:xfrm>
            <a:off x="7896240" y="4030200"/>
            <a:ext cx="252360" cy="304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2000" spc="-1" strike="noStrike">
                <a:solidFill>
                  <a:schemeClr val="lt1"/>
                </a:solidFill>
                <a:latin typeface="Calibri"/>
              </a:rPr>
              <a:t>+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58" name="直線矢印コネクタ 45"/>
          <p:cNvCxnSpPr>
            <a:stCxn id="59" idx="2"/>
            <a:endCxn id="60" idx="0"/>
          </p:cNvCxnSpPr>
          <p:nvPr/>
        </p:nvCxnSpPr>
        <p:spPr>
          <a:xfrm flipH="1">
            <a:off x="2358720" y="2608560"/>
            <a:ext cx="5760" cy="979920"/>
          </a:xfrm>
          <a:prstGeom prst="straightConnector1">
            <a:avLst/>
          </a:prstGeom>
          <a:ln w="28575">
            <a:solidFill>
              <a:srgbClr val="000000"/>
            </a:solidFill>
            <a:tailEnd len="med" type="triangle" w="med"/>
          </a:ln>
        </p:spPr>
      </p:cxnSp>
      <p:cxnSp>
        <p:nvCxnSpPr>
          <p:cNvPr id="61" name="直線矢印コネクタ 49"/>
          <p:cNvCxnSpPr/>
          <p:nvPr/>
        </p:nvCxnSpPr>
        <p:spPr>
          <a:xfrm flipH="1">
            <a:off x="4258080" y="2697840"/>
            <a:ext cx="15480" cy="816840"/>
          </a:xfrm>
          <a:prstGeom prst="straightConnector1">
            <a:avLst/>
          </a:prstGeom>
          <a:ln w="28575">
            <a:solidFill>
              <a:srgbClr val="000000"/>
            </a:solidFill>
            <a:tailEnd len="med" type="triangle" w="med"/>
          </a:ln>
        </p:spPr>
      </p:cxnSp>
      <p:sp>
        <p:nvSpPr>
          <p:cNvPr id="62" name="矢印: 五方向 63"/>
          <p:cNvSpPr/>
          <p:nvPr/>
        </p:nvSpPr>
        <p:spPr>
          <a:xfrm>
            <a:off x="352440" y="2040120"/>
            <a:ext cx="4479480" cy="224280"/>
          </a:xfrm>
          <a:prstGeom prst="homePlate">
            <a:avLst>
              <a:gd name="adj" fmla="val 50000"/>
            </a:avLst>
          </a:prstGeom>
          <a:solidFill>
            <a:srgbClr val="ff000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52" name="テキスト ボックス 12"/>
          <p:cNvSpPr/>
          <p:nvPr/>
        </p:nvSpPr>
        <p:spPr>
          <a:xfrm>
            <a:off x="397080" y="2303640"/>
            <a:ext cx="1010160" cy="303120"/>
          </a:xfrm>
          <a:prstGeom prst="rect">
            <a:avLst/>
          </a:prstGeom>
          <a:solidFill>
            <a:schemeClr val="bg1"/>
          </a:solidFill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ja-JP" sz="1400" spc="-1" strike="noStrike">
                <a:solidFill>
                  <a:schemeClr val="dk1"/>
                </a:solidFill>
                <a:latin typeface="Calibri"/>
              </a:rPr>
              <a:t>妊娠届出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テキスト ボックス 28"/>
          <p:cNvSpPr/>
          <p:nvPr/>
        </p:nvSpPr>
        <p:spPr>
          <a:xfrm>
            <a:off x="1544400" y="2305440"/>
            <a:ext cx="1639440" cy="303120"/>
          </a:xfrm>
          <a:prstGeom prst="rect">
            <a:avLst/>
          </a:prstGeom>
          <a:solidFill>
            <a:schemeClr val="bg1"/>
          </a:solidFill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ja-JP" sz="1400" spc="-1" strike="noStrike">
                <a:solidFill>
                  <a:schemeClr val="dk1"/>
                </a:solidFill>
                <a:latin typeface="Calibri"/>
              </a:rPr>
              <a:t>妊娠８か月前後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テキスト ボックス 29"/>
          <p:cNvSpPr/>
          <p:nvPr/>
        </p:nvSpPr>
        <p:spPr>
          <a:xfrm>
            <a:off x="3747600" y="2300760"/>
            <a:ext cx="1069560" cy="516600"/>
          </a:xfrm>
          <a:prstGeom prst="rect">
            <a:avLst/>
          </a:prstGeom>
          <a:solidFill>
            <a:schemeClr val="bg1"/>
          </a:solidFill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ja-JP" sz="1400" spc="-1" strike="noStrike">
                <a:solidFill>
                  <a:schemeClr val="dk1"/>
                </a:solidFill>
                <a:latin typeface="Calibri"/>
              </a:rPr>
              <a:t>赤ちゃん全戸訪問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正方形/長方形 48"/>
          <p:cNvSpPr/>
          <p:nvPr/>
        </p:nvSpPr>
        <p:spPr>
          <a:xfrm>
            <a:off x="286920" y="3230640"/>
            <a:ext cx="4521600" cy="1586520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53" name="テキスト ボックス 31"/>
          <p:cNvSpPr/>
          <p:nvPr/>
        </p:nvSpPr>
        <p:spPr>
          <a:xfrm>
            <a:off x="335880" y="3533040"/>
            <a:ext cx="1131480" cy="839160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ja-JP" sz="1200" spc="-1" strike="noStrike">
                <a:solidFill>
                  <a:schemeClr val="dk1"/>
                </a:solidFill>
                <a:latin typeface="Calibri"/>
              </a:rPr>
              <a:t>面談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1" lang="ja-JP" sz="900" spc="-1" strike="noStrike">
                <a:solidFill>
                  <a:schemeClr val="dk1"/>
                </a:solidFill>
                <a:latin typeface="Calibri"/>
              </a:rPr>
              <a:t>アンケート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テキスト ボックス 34"/>
          <p:cNvSpPr/>
          <p:nvPr/>
        </p:nvSpPr>
        <p:spPr>
          <a:xfrm>
            <a:off x="1764720" y="3588120"/>
            <a:ext cx="1187640" cy="742680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ja-JP" sz="900" spc="-1" strike="noStrike">
                <a:solidFill>
                  <a:schemeClr val="dk1"/>
                </a:solidFill>
                <a:latin typeface="Calibri"/>
              </a:rPr>
              <a:t>アンケート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en-US" sz="9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1" lang="ja-JP" sz="1050" spc="-1" strike="noStrike">
                <a:solidFill>
                  <a:schemeClr val="dk1"/>
                </a:solidFill>
                <a:latin typeface="Calibri"/>
              </a:rPr>
              <a:t>（面談）</a:t>
            </a:r>
            <a:endParaRPr b="0" lang="en-US" sz="105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テキスト ボックス 35"/>
          <p:cNvSpPr/>
          <p:nvPr/>
        </p:nvSpPr>
        <p:spPr>
          <a:xfrm>
            <a:off x="3727080" y="3503160"/>
            <a:ext cx="1092240" cy="839160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ja-JP" sz="1200" spc="-1" strike="noStrike">
                <a:solidFill>
                  <a:schemeClr val="dk1"/>
                </a:solidFill>
                <a:latin typeface="Calibri"/>
              </a:rPr>
              <a:t>面談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1" lang="ja-JP" sz="900" spc="-1" strike="noStrike">
                <a:solidFill>
                  <a:schemeClr val="dk1"/>
                </a:solidFill>
                <a:latin typeface="Calibri"/>
              </a:rPr>
              <a:t>アンケート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正方形/長方形 52"/>
          <p:cNvSpPr/>
          <p:nvPr/>
        </p:nvSpPr>
        <p:spPr>
          <a:xfrm>
            <a:off x="283320" y="4947120"/>
            <a:ext cx="4515120" cy="1732680"/>
          </a:xfrm>
          <a:prstGeom prst="rect">
            <a:avLst/>
          </a:prstGeom>
          <a:noFill/>
          <a:ln w="38100">
            <a:solidFill>
              <a:srgbClr val="ffff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67" name="正方形/長方形 46"/>
          <p:cNvSpPr/>
          <p:nvPr/>
        </p:nvSpPr>
        <p:spPr>
          <a:xfrm>
            <a:off x="5023080" y="1439280"/>
            <a:ext cx="4704840" cy="504720"/>
          </a:xfrm>
          <a:prstGeom prst="rect">
            <a:avLst/>
          </a:prstGeom>
          <a:solidFill>
            <a:srgbClr val="ff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36000" bIns="0" anchor="ctr">
            <a:noAutofit/>
          </a:bodyPr>
          <a:p>
            <a:pPr algn="r" defTabSz="914400">
              <a:lnSpc>
                <a:spcPct val="100000"/>
              </a:lnSpc>
            </a:pPr>
            <a:r>
              <a:rPr b="1" lang="ja-JP" sz="2000" spc="-1" strike="noStrike">
                <a:solidFill>
                  <a:schemeClr val="dk1"/>
                </a:solidFill>
                <a:latin typeface="メイリオ"/>
                <a:ea typeface="メイリオ"/>
              </a:rPr>
              <a:t>申請方法</a:t>
            </a:r>
            <a:r>
              <a:rPr b="1" lang="ja-JP" sz="1200" spc="-1" strike="noStrike">
                <a:solidFill>
                  <a:schemeClr val="dk1"/>
                </a:solidFill>
                <a:latin typeface="メイリオ"/>
                <a:ea typeface="メイリオ"/>
              </a:rPr>
              <a:t>（申請者、口座名義は妊産婦さん本人に限る）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68" name="直線矢印コネクタ 51"/>
          <p:cNvCxnSpPr/>
          <p:nvPr/>
        </p:nvCxnSpPr>
        <p:spPr>
          <a:xfrm>
            <a:off x="897840" y="4390560"/>
            <a:ext cx="360" cy="1067400"/>
          </a:xfrm>
          <a:prstGeom prst="straightConnector1">
            <a:avLst/>
          </a:prstGeom>
          <a:ln w="28575">
            <a:solidFill>
              <a:srgbClr val="000000"/>
            </a:solidFill>
            <a:tailEnd len="med" type="triangle" w="med"/>
          </a:ln>
        </p:spPr>
      </p:cxnSp>
      <p:sp>
        <p:nvSpPr>
          <p:cNvPr id="69" name="楕円 84"/>
          <p:cNvSpPr/>
          <p:nvPr/>
        </p:nvSpPr>
        <p:spPr>
          <a:xfrm>
            <a:off x="3180960" y="1957320"/>
            <a:ext cx="592200" cy="389520"/>
          </a:xfrm>
          <a:prstGeom prst="ellipse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ja-JP" sz="1100" spc="-1" strike="noStrike">
                <a:solidFill>
                  <a:schemeClr val="dk1"/>
                </a:solidFill>
                <a:latin typeface="HG丸ｺﾞｼｯｸM-PRO"/>
                <a:ea typeface="HG丸ｺﾞｼｯｸM-PRO"/>
              </a:rPr>
              <a:t>出産</a:t>
            </a:r>
            <a:endParaRPr b="0" lang="en-US" sz="11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70" name="直線矢印コネクタ 53"/>
          <p:cNvCxnSpPr>
            <a:stCxn id="65" idx="4"/>
          </p:cNvCxnSpPr>
          <p:nvPr/>
        </p:nvCxnSpPr>
        <p:spPr>
          <a:xfrm>
            <a:off x="4273200" y="4342320"/>
            <a:ext cx="17640" cy="1115640"/>
          </a:xfrm>
          <a:prstGeom prst="straightConnector1">
            <a:avLst/>
          </a:prstGeom>
          <a:ln w="28575">
            <a:solidFill>
              <a:srgbClr val="000000"/>
            </a:solidFill>
            <a:tailEnd len="med" type="triangle" w="med"/>
          </a:ln>
        </p:spPr>
      </p:cxnSp>
      <p:sp>
        <p:nvSpPr>
          <p:cNvPr id="71" name="角丸四角形 98"/>
          <p:cNvSpPr/>
          <p:nvPr/>
        </p:nvSpPr>
        <p:spPr>
          <a:xfrm>
            <a:off x="5079600" y="3621960"/>
            <a:ext cx="4761720" cy="59796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ja-JP" sz="1200" spc="-1" strike="noStrike">
                <a:solidFill>
                  <a:schemeClr val="dk1"/>
                </a:solidFill>
                <a:latin typeface="Calibri"/>
              </a:rPr>
              <a:t>事前に通帳</a:t>
            </a:r>
            <a:r>
              <a:rPr b="0" lang="ja-JP" sz="1000" spc="-1" strike="noStrike">
                <a:solidFill>
                  <a:schemeClr val="dk1"/>
                </a:solidFill>
                <a:latin typeface="Calibri"/>
              </a:rPr>
              <a:t>等の</a:t>
            </a:r>
            <a:r>
              <a:rPr b="0" lang="ja-JP" sz="1200" spc="-1" strike="noStrike">
                <a:solidFill>
                  <a:schemeClr val="dk1"/>
                </a:solidFill>
                <a:latin typeface="Calibri"/>
              </a:rPr>
              <a:t>ご本人の名前、口座番号等がわかるものを手元に準備してから申請スタート　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正方形/長方形 100"/>
          <p:cNvSpPr/>
          <p:nvPr/>
        </p:nvSpPr>
        <p:spPr>
          <a:xfrm>
            <a:off x="8289360" y="192960"/>
            <a:ext cx="1616400" cy="46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ja-JP" sz="1100" spc="-1" strike="noStrike">
                <a:solidFill>
                  <a:schemeClr val="dk1"/>
                </a:solidFill>
                <a:latin typeface="Calibri"/>
              </a:rPr>
              <a:t>令和７年４月～</a:t>
            </a:r>
            <a:endParaRPr b="0" lang="en-US" sz="1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正方形/長方形 7"/>
          <p:cNvSpPr/>
          <p:nvPr/>
        </p:nvSpPr>
        <p:spPr>
          <a:xfrm>
            <a:off x="598320" y="4502880"/>
            <a:ext cx="556560" cy="2404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ja-JP" sz="1100" spc="-1" strike="noStrike">
                <a:solidFill>
                  <a:schemeClr val="dk1"/>
                </a:solidFill>
                <a:latin typeface="Calibri"/>
              </a:rPr>
              <a:t>申請</a:t>
            </a:r>
            <a:endParaRPr b="0" lang="en-US" sz="1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正方形/長方形 18"/>
          <p:cNvSpPr/>
          <p:nvPr/>
        </p:nvSpPr>
        <p:spPr>
          <a:xfrm>
            <a:off x="5690880" y="4388040"/>
            <a:ext cx="1384200" cy="34956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ja-JP" sz="1400" spc="-1" strike="noStrike">
                <a:solidFill>
                  <a:schemeClr val="dk1"/>
                </a:solidFill>
                <a:latin typeface="Calibri"/>
              </a:rPr>
              <a:t>名義人氏名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正方形/長方形 50"/>
          <p:cNvSpPr/>
          <p:nvPr/>
        </p:nvSpPr>
        <p:spPr>
          <a:xfrm>
            <a:off x="5690880" y="4785840"/>
            <a:ext cx="925200" cy="29952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ja-JP" sz="1400" spc="-1" strike="noStrike">
                <a:solidFill>
                  <a:schemeClr val="dk1"/>
                </a:solidFill>
                <a:latin typeface="Calibri"/>
              </a:rPr>
              <a:t>銀行名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正方形/長方形 54"/>
          <p:cNvSpPr/>
          <p:nvPr/>
        </p:nvSpPr>
        <p:spPr>
          <a:xfrm>
            <a:off x="6725520" y="4798800"/>
            <a:ext cx="925200" cy="29484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ja-JP" sz="1400" spc="-1" strike="noStrike">
                <a:solidFill>
                  <a:schemeClr val="dk1"/>
                </a:solidFill>
                <a:latin typeface="Calibri"/>
              </a:rPr>
              <a:t>支店名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正方形/長方形 58"/>
          <p:cNvSpPr/>
          <p:nvPr/>
        </p:nvSpPr>
        <p:spPr>
          <a:xfrm>
            <a:off x="5690880" y="5154120"/>
            <a:ext cx="1987920" cy="30348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ja-JP" sz="1400" spc="-1" strike="noStrike">
                <a:solidFill>
                  <a:schemeClr val="dk1"/>
                </a:solidFill>
                <a:latin typeface="Calibri"/>
              </a:rPr>
              <a:t>口座番号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角丸四角形吹き出し 20"/>
          <p:cNvSpPr/>
          <p:nvPr/>
        </p:nvSpPr>
        <p:spPr>
          <a:xfrm>
            <a:off x="5528520" y="4347000"/>
            <a:ext cx="2251080" cy="1198080"/>
          </a:xfrm>
          <a:prstGeom prst="wedgeRoundRectCallout">
            <a:avLst>
              <a:gd name="adj1" fmla="val 68742"/>
              <a:gd name="adj2" fmla="val 3530"/>
              <a:gd name="adj3" fmla="val 16667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79" name="四角形 54"/>
          <p:cNvSpPr/>
          <p:nvPr/>
        </p:nvSpPr>
        <p:spPr>
          <a:xfrm>
            <a:off x="5788440" y="2265840"/>
            <a:ext cx="936720" cy="7941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80" name="テキスト 55"/>
          <p:cNvSpPr/>
          <p:nvPr/>
        </p:nvSpPr>
        <p:spPr>
          <a:xfrm>
            <a:off x="4915080" y="3244680"/>
            <a:ext cx="75960" cy="367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1" name="図形 58"/>
          <p:cNvSpPr/>
          <p:nvPr/>
        </p:nvSpPr>
        <p:spPr>
          <a:xfrm>
            <a:off x="5139720" y="5813640"/>
            <a:ext cx="1585440" cy="931680"/>
          </a:xfrm>
          <a:prstGeom prst="borderCallout1">
            <a:avLst>
              <a:gd name="adj1" fmla="val 64022"/>
              <a:gd name="adj2" fmla="val 98750"/>
              <a:gd name="adj3" fmla="val 77104"/>
              <a:gd name="adj4" fmla="val 126302"/>
            </a:avLst>
          </a:prstGeom>
          <a:solidFill>
            <a:srgbClr val="ffff00"/>
          </a:solidFill>
          <a:ln>
            <a:solidFill>
              <a:srgbClr val="1571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ja-JP" sz="1100" spc="-1" strike="noStrike">
                <a:solidFill>
                  <a:schemeClr val="dk1"/>
                </a:solidFill>
                <a:latin typeface="Calibri"/>
              </a:rPr>
              <a:t>申請内容を確認するため、ご連絡させていただくことがあります。</a:t>
            </a:r>
            <a:endParaRPr b="0" lang="en-US" sz="11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82" name="直線コネクタ 10"/>
          <p:cNvCxnSpPr/>
          <p:nvPr/>
        </p:nvCxnSpPr>
        <p:spPr>
          <a:xfrm>
            <a:off x="4998600" y="1432800"/>
            <a:ext cx="38160" cy="5425560"/>
          </a:xfrm>
          <a:prstGeom prst="straightConnector1">
            <a:avLst/>
          </a:prstGeom>
          <a:ln>
            <a:solidFill>
              <a:srgbClr val="000000"/>
            </a:solidFill>
          </a:ln>
        </p:spPr>
      </p:cxnSp>
      <p:pic>
        <p:nvPicPr>
          <p:cNvPr id="83" name="図 54" descr=""/>
          <p:cNvPicPr/>
          <p:nvPr/>
        </p:nvPicPr>
        <p:blipFill>
          <a:blip r:embed="rId2"/>
          <a:stretch/>
        </p:blipFill>
        <p:spPr>
          <a:xfrm>
            <a:off x="19800" y="192960"/>
            <a:ext cx="1278000" cy="1171800"/>
          </a:xfrm>
          <a:prstGeom prst="rect">
            <a:avLst/>
          </a:prstGeom>
          <a:ln w="0">
            <a:noFill/>
          </a:ln>
        </p:spPr>
      </p:pic>
      <p:sp>
        <p:nvSpPr>
          <p:cNvPr id="84" name="上リボン 17"/>
          <p:cNvSpPr/>
          <p:nvPr/>
        </p:nvSpPr>
        <p:spPr>
          <a:xfrm>
            <a:off x="1158120" y="202680"/>
            <a:ext cx="1966680" cy="457920"/>
          </a:xfrm>
          <a:prstGeom prst="ribbon2">
            <a:avLst>
              <a:gd name="adj1" fmla="val 16667"/>
              <a:gd name="adj2" fmla="val 75000"/>
            </a:avLst>
          </a:prstGeom>
          <a:solidFill>
            <a:srgbClr val="fed6f8"/>
          </a:solidFill>
          <a:ln w="31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ja-JP" sz="1050" spc="-1" strike="noStrike">
                <a:solidFill>
                  <a:schemeClr val="dk1"/>
                </a:solidFill>
                <a:latin typeface="Arial"/>
              </a:rPr>
              <a:t>小浜市の</a:t>
            </a:r>
            <a:endParaRPr b="0" lang="en-US" sz="105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ja-JP" sz="1050" spc="-1" strike="noStrike">
                <a:solidFill>
                  <a:schemeClr val="dk1"/>
                </a:solidFill>
                <a:latin typeface="Arial"/>
              </a:rPr>
              <a:t>妊婦さんへ</a:t>
            </a:r>
            <a:endParaRPr b="0" lang="en-US" sz="105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四角形 54"/>
          <p:cNvSpPr/>
          <p:nvPr/>
        </p:nvSpPr>
        <p:spPr>
          <a:xfrm>
            <a:off x="144000" y="6111360"/>
            <a:ext cx="4793400" cy="633240"/>
          </a:xfrm>
          <a:prstGeom prst="rect">
            <a:avLst/>
          </a:prstGeom>
          <a:solidFill>
            <a:srgbClr val="ffffff"/>
          </a:solidFill>
          <a:ln>
            <a:solidFill>
              <a:srgbClr val="1d6fa9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050" spc="-1" strike="noStrike">
                <a:solidFill>
                  <a:schemeClr val="dk1"/>
                </a:solidFill>
                <a:latin typeface="Calibri"/>
              </a:rPr>
              <a:t>※</a:t>
            </a:r>
            <a:r>
              <a:rPr b="0" lang="ja-JP" sz="1050" spc="-1" strike="noStrike">
                <a:solidFill>
                  <a:schemeClr val="dk1"/>
                </a:solidFill>
                <a:latin typeface="Calibri"/>
              </a:rPr>
              <a:t>妊娠届出（</a:t>
            </a:r>
            <a:r>
              <a:rPr b="0" lang="en-US" sz="1050" spc="-1" strike="noStrike">
                <a:solidFill>
                  <a:schemeClr val="dk1"/>
                </a:solidFill>
                <a:latin typeface="Calibri"/>
              </a:rPr>
              <a:t>R7.4</a:t>
            </a:r>
            <a:r>
              <a:rPr b="0" lang="ja-JP" sz="1050" spc="-1" strike="noStrike">
                <a:solidFill>
                  <a:schemeClr val="dk1"/>
                </a:solidFill>
                <a:latin typeface="Calibri"/>
              </a:rPr>
              <a:t>月以降）の後に、流産、死産等があった場合も妊婦支援給付金</a:t>
            </a:r>
            <a:r>
              <a:rPr b="0" lang="en-US" sz="1050" spc="-1" strike="noStrike">
                <a:solidFill>
                  <a:schemeClr val="dk1"/>
                </a:solidFill>
                <a:latin typeface="Calibri"/>
              </a:rPr>
              <a:t>2</a:t>
            </a:r>
            <a:r>
              <a:rPr b="0" lang="ja-JP" sz="1050" spc="-1" strike="noStrike">
                <a:solidFill>
                  <a:schemeClr val="dk1"/>
                </a:solidFill>
                <a:latin typeface="Calibri"/>
              </a:rPr>
              <a:t>回目の対象となります。お問い合わせ先までご連絡ください。</a:t>
            </a:r>
            <a:endParaRPr b="0" lang="en-US" sz="105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ja-JP" sz="1050" spc="-1" strike="noStrike">
                <a:solidFill>
                  <a:schemeClr val="dk1"/>
                </a:solidFill>
                <a:latin typeface="Calibri"/>
              </a:rPr>
              <a:t>　申請期限：流産、死産等を医療機関で確認された日から</a:t>
            </a:r>
            <a:r>
              <a:rPr b="0" lang="en-US" sz="1050" spc="-1" strike="noStrike">
                <a:solidFill>
                  <a:schemeClr val="dk1"/>
                </a:solidFill>
                <a:latin typeface="Calibri"/>
              </a:rPr>
              <a:t>2</a:t>
            </a:r>
            <a:r>
              <a:rPr b="0" lang="ja-JP" sz="1050" spc="-1" strike="noStrike">
                <a:solidFill>
                  <a:schemeClr val="dk1"/>
                </a:solidFill>
                <a:latin typeface="Calibri"/>
              </a:rPr>
              <a:t>年</a:t>
            </a:r>
            <a:endParaRPr b="0" lang="en-US" sz="105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テキスト ボックス 55"/>
          <p:cNvSpPr/>
          <p:nvPr/>
        </p:nvSpPr>
        <p:spPr>
          <a:xfrm>
            <a:off x="397080" y="5457960"/>
            <a:ext cx="2121840" cy="554040"/>
          </a:xfrm>
          <a:prstGeom prst="roundRect">
            <a:avLst>
              <a:gd name="adj" fmla="val 20812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ja-JP" sz="1400" spc="-1" strike="noStrike">
                <a:solidFill>
                  <a:srgbClr val="ff00c0"/>
                </a:solidFill>
                <a:latin typeface="游ゴシック"/>
                <a:ea typeface="游ゴシック"/>
              </a:rPr>
              <a:t>妊婦支援給付金</a:t>
            </a:r>
            <a:r>
              <a:rPr b="1" lang="en-US" sz="1400" spc="-1" strike="noStrike">
                <a:solidFill>
                  <a:srgbClr val="ff00c0"/>
                </a:solidFill>
                <a:latin typeface="游ゴシック"/>
                <a:ea typeface="游ゴシック"/>
              </a:rPr>
              <a:t>1</a:t>
            </a:r>
            <a:r>
              <a:rPr b="1" lang="ja-JP" sz="1400" spc="-1" strike="noStrike">
                <a:solidFill>
                  <a:srgbClr val="ff00c0"/>
                </a:solidFill>
                <a:latin typeface="游ゴシック"/>
                <a:ea typeface="游ゴシック"/>
              </a:rPr>
              <a:t>回目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ja-JP" sz="1200" spc="-1" strike="noStrike">
                <a:solidFill>
                  <a:schemeClr val="dk1"/>
                </a:solidFill>
                <a:latin typeface="Calibri"/>
                <a:ea typeface="游ゴシック"/>
              </a:rPr>
              <a:t>・現金</a:t>
            </a:r>
            <a:r>
              <a:rPr b="0" lang="en-US" sz="1200" spc="-1" strike="noStrike">
                <a:solidFill>
                  <a:schemeClr val="dk1"/>
                </a:solidFill>
                <a:latin typeface="Calibri"/>
                <a:ea typeface="游ゴシック"/>
              </a:rPr>
              <a:t>5</a:t>
            </a:r>
            <a:r>
              <a:rPr b="0" lang="ja-JP" sz="1000" spc="-1" strike="noStrike">
                <a:solidFill>
                  <a:schemeClr val="dk1"/>
                </a:solidFill>
                <a:latin typeface="Calibri"/>
                <a:ea typeface="游ゴシック"/>
              </a:rPr>
              <a:t>万円</a:t>
            </a: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テキスト ボックス 56"/>
          <p:cNvSpPr/>
          <p:nvPr/>
        </p:nvSpPr>
        <p:spPr>
          <a:xfrm>
            <a:off x="2672640" y="5457960"/>
            <a:ext cx="2108520" cy="554040"/>
          </a:xfrm>
          <a:prstGeom prst="roundRect">
            <a:avLst>
              <a:gd name="adj" fmla="val 20812"/>
            </a:avLst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ja-JP" sz="1400" spc="-1" strike="noStrike">
                <a:solidFill>
                  <a:schemeClr val="dk1"/>
                </a:solidFill>
                <a:latin typeface="HG丸ｺﾞｼｯｸM-PRO"/>
                <a:ea typeface="HG丸ｺﾞｼｯｸM-PRO"/>
              </a:rPr>
              <a:t>妊婦支援給付金</a:t>
            </a:r>
            <a:r>
              <a:rPr b="0" lang="en-US" sz="1400" spc="-1" strike="noStrike">
                <a:solidFill>
                  <a:schemeClr val="dk1"/>
                </a:solidFill>
                <a:latin typeface="HG丸ｺﾞｼｯｸM-PRO"/>
                <a:ea typeface="HG丸ｺﾞｼｯｸM-PRO"/>
              </a:rPr>
              <a:t>2</a:t>
            </a:r>
            <a:r>
              <a:rPr b="0" lang="ja-JP" sz="1400" spc="-1" strike="noStrike">
                <a:solidFill>
                  <a:schemeClr val="dk1"/>
                </a:solidFill>
                <a:latin typeface="HG丸ｺﾞｼｯｸM-PRO"/>
                <a:ea typeface="HG丸ｺﾞｼｯｸM-PRO"/>
              </a:rPr>
              <a:t>回目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ja-JP" sz="1200" spc="-1" strike="noStrike">
                <a:solidFill>
                  <a:schemeClr val="dk1"/>
                </a:solidFill>
                <a:latin typeface="Calibri"/>
                <a:ea typeface="HG丸ｺﾞｼｯｸM-PRO"/>
              </a:rPr>
              <a:t>・現金</a:t>
            </a:r>
            <a:r>
              <a:rPr b="0" lang="en-US" sz="1200" spc="-1" strike="noStrike">
                <a:solidFill>
                  <a:schemeClr val="dk1"/>
                </a:solidFill>
                <a:latin typeface="Calibri"/>
                <a:ea typeface="HG丸ｺﾞｼｯｸM-PRO"/>
              </a:rPr>
              <a:t>5</a:t>
            </a:r>
            <a:r>
              <a:rPr b="0" lang="ja-JP" sz="1000" spc="-1" strike="noStrike">
                <a:solidFill>
                  <a:schemeClr val="dk1"/>
                </a:solidFill>
                <a:latin typeface="Calibri"/>
                <a:ea typeface="HG丸ｺﾞｼｯｸM-PRO"/>
              </a:rPr>
              <a:t>万円</a:t>
            </a: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正方形/長方形 57"/>
          <p:cNvSpPr/>
          <p:nvPr/>
        </p:nvSpPr>
        <p:spPr>
          <a:xfrm>
            <a:off x="3587040" y="4485600"/>
            <a:ext cx="1141920" cy="6098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ja-JP" sz="1100" spc="-1" strike="noStrike">
                <a:solidFill>
                  <a:schemeClr val="dk1"/>
                </a:solidFill>
                <a:latin typeface="Calibri"/>
              </a:rPr>
              <a:t>面談時に手続きについて説明します。</a:t>
            </a:r>
            <a:endParaRPr b="0" lang="en-US" sz="1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図形 51"/>
          <p:cNvSpPr/>
          <p:nvPr/>
        </p:nvSpPr>
        <p:spPr>
          <a:xfrm>
            <a:off x="7940160" y="4393080"/>
            <a:ext cx="1705680" cy="22968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ja-JP" sz="1050" spc="-1" strike="noStrike">
                <a:solidFill>
                  <a:schemeClr val="dk1"/>
                </a:solidFill>
                <a:latin typeface="Calibri"/>
              </a:rPr>
              <a:t>㊟ 端が切れないように</a:t>
            </a:r>
            <a:endParaRPr b="0" lang="en-US" sz="105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テキスト ボックス 1"/>
          <p:cNvSpPr/>
          <p:nvPr/>
        </p:nvSpPr>
        <p:spPr>
          <a:xfrm>
            <a:off x="5348520" y="2496600"/>
            <a:ext cx="4170960" cy="699480"/>
          </a:xfrm>
          <a:prstGeom prst="rect">
            <a:avLst/>
          </a:prstGeom>
          <a:solidFill>
            <a:srgbClr val="ffff0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ja-JP" sz="2000" spc="-1" strike="noStrike">
                <a:solidFill>
                  <a:schemeClr val="dk1"/>
                </a:solidFill>
                <a:latin typeface="Calibri"/>
              </a:rPr>
              <a:t>母子手帳交付時に</a:t>
            </a: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QR</a:t>
            </a:r>
            <a:r>
              <a:rPr b="0" lang="ja-JP" sz="2000" spc="-1" strike="noStrike">
                <a:solidFill>
                  <a:schemeClr val="dk1"/>
                </a:solidFill>
                <a:latin typeface="Calibri"/>
              </a:rPr>
              <a:t>コード付きの案内チラシをお渡しします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テーマ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/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1130</TotalTime>
  <Application>LibreOffice/7.6.3.2$Windows_X86_64 LibreOffice_project/29d686fea9f6705b262d369fede658f824154cc0</Application>
  <AppVersion>15.0000</AppVersion>
  <Words>271</Words>
  <Paragraphs>44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2022-06-20T23:48:13Z</dcterms:created>
  <dc:creator>高鳥 伸也</dc:creator>
  <dc:description/>
  <dc:language>ja-JP</dc:language>
  <cp:lastModifiedBy/>
  <cp:lastPrinted>2025-01-07T01:09:35Z</cp:lastPrinted>
  <dcterms:modified xsi:type="dcterms:W3CDTF">2025-07-23T14:58:22Z</dcterms:modified>
  <cp:revision>136</cp:revision>
  <dc:subject/>
  <dc:title>PowerPoint プレゼンテーション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A4 210 x 297 mm</vt:lpwstr>
  </property>
  <property fmtid="{D5CDD505-2E9C-101B-9397-08002B2CF9AE}" pid="4" name="Slides">
    <vt:i4>1</vt:i4>
  </property>
</Properties>
</file>