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6" r:id="rId5"/>
    <p:sldId id="267" r:id="rId6"/>
  </p:sldIdLst>
  <p:sldSz cx="7200900" cy="10333038"/>
  <p:notesSz cx="6807200" cy="9939338"/>
  <p:defaultText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55">
          <p15:clr>
            <a:srgbClr val="A4A3A4"/>
          </p15:clr>
        </p15:guide>
        <p15:guide id="2" pos="44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FFA9FF"/>
    <a:srgbClr val="FF00FF"/>
    <a:srgbClr val="FFCCFF"/>
    <a:srgbClr val="0070C0"/>
    <a:srgbClr val="FFDCFF"/>
    <a:srgbClr val="D2FFD2"/>
    <a:srgbClr val="D2DCE6"/>
    <a:srgbClr val="C8E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44" autoAdjust="0"/>
    <p:restoredTop sz="96067" autoAdjust="0"/>
  </p:normalViewPr>
  <p:slideViewPr>
    <p:cSldViewPr>
      <p:cViewPr>
        <p:scale>
          <a:sx n="100" d="100"/>
          <a:sy n="100" d="100"/>
        </p:scale>
        <p:origin x="1584" y="-792"/>
      </p:cViewPr>
      <p:guideLst>
        <p:guide orient="horz" pos="3255"/>
        <p:guide pos="440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3AC40795-6967-4EF3-A722-FF9414F29A16}" type="datetimeFigureOut">
              <a:rPr kumimoji="1" lang="ja-JP" altLang="en-US" smtClean="0"/>
              <a:t>2020/11/18</a:t>
            </a:fld>
            <a:endParaRPr kumimoji="1" lang="ja-JP" altLang="en-US"/>
          </a:p>
        </p:txBody>
      </p:sp>
      <p:sp>
        <p:nvSpPr>
          <p:cNvPr id="4" name="スライド イメージ プレースホルダー 3"/>
          <p:cNvSpPr>
            <a:spLocks noGrp="1" noRot="1" noChangeAspect="1"/>
          </p:cNvSpPr>
          <p:nvPr>
            <p:ph type="sldImg" idx="2"/>
          </p:nvPr>
        </p:nvSpPr>
        <p:spPr>
          <a:xfrm>
            <a:off x="2105025" y="746125"/>
            <a:ext cx="25971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25393CC3-1521-481F-B87E-00323AAEDF3A}" type="slidenum">
              <a:rPr kumimoji="1" lang="ja-JP" altLang="en-US" smtClean="0"/>
              <a:t>‹#›</a:t>
            </a:fld>
            <a:endParaRPr kumimoji="1" lang="ja-JP" altLang="en-US"/>
          </a:p>
        </p:txBody>
      </p:sp>
    </p:spTree>
    <p:extLst>
      <p:ext uri="{BB962C8B-B14F-4D97-AF65-F5344CB8AC3E}">
        <p14:creationId xmlns:p14="http://schemas.microsoft.com/office/powerpoint/2010/main" val="313982813"/>
      </p:ext>
    </p:extLst>
  </p:cSld>
  <p:clrMap bg1="lt1" tx1="dk1" bg2="lt2" tx2="dk2" accent1="accent1" accent2="accent2" accent3="accent3" accent4="accent4" accent5="accent5" accent6="accent6" hlink="hlink" folHlink="folHlink"/>
  <p:notesStyle>
    <a:lvl1pPr marL="0" algn="l" defTabSz="1001908" rtl="0" eaLnBrk="1" latinLnBrk="0" hangingPunct="1">
      <a:defRPr kumimoji="1" sz="1300" kern="1200">
        <a:solidFill>
          <a:schemeClr val="tx1"/>
        </a:solidFill>
        <a:latin typeface="+mn-lt"/>
        <a:ea typeface="+mn-ea"/>
        <a:cs typeface="+mn-cs"/>
      </a:defRPr>
    </a:lvl1pPr>
    <a:lvl2pPr marL="500954" algn="l" defTabSz="1001908" rtl="0" eaLnBrk="1" latinLnBrk="0" hangingPunct="1">
      <a:defRPr kumimoji="1" sz="1300" kern="1200">
        <a:solidFill>
          <a:schemeClr val="tx1"/>
        </a:solidFill>
        <a:latin typeface="+mn-lt"/>
        <a:ea typeface="+mn-ea"/>
        <a:cs typeface="+mn-cs"/>
      </a:defRPr>
    </a:lvl2pPr>
    <a:lvl3pPr marL="1001908" algn="l" defTabSz="1001908" rtl="0" eaLnBrk="1" latinLnBrk="0" hangingPunct="1">
      <a:defRPr kumimoji="1" sz="1300" kern="1200">
        <a:solidFill>
          <a:schemeClr val="tx1"/>
        </a:solidFill>
        <a:latin typeface="+mn-lt"/>
        <a:ea typeface="+mn-ea"/>
        <a:cs typeface="+mn-cs"/>
      </a:defRPr>
    </a:lvl3pPr>
    <a:lvl4pPr marL="1502862" algn="l" defTabSz="1001908" rtl="0" eaLnBrk="1" latinLnBrk="0" hangingPunct="1">
      <a:defRPr kumimoji="1" sz="1300" kern="1200">
        <a:solidFill>
          <a:schemeClr val="tx1"/>
        </a:solidFill>
        <a:latin typeface="+mn-lt"/>
        <a:ea typeface="+mn-ea"/>
        <a:cs typeface="+mn-cs"/>
      </a:defRPr>
    </a:lvl4pPr>
    <a:lvl5pPr marL="2003816" algn="l" defTabSz="1001908" rtl="0" eaLnBrk="1" latinLnBrk="0" hangingPunct="1">
      <a:defRPr kumimoji="1" sz="1300" kern="1200">
        <a:solidFill>
          <a:schemeClr val="tx1"/>
        </a:solidFill>
        <a:latin typeface="+mn-lt"/>
        <a:ea typeface="+mn-ea"/>
        <a:cs typeface="+mn-cs"/>
      </a:defRPr>
    </a:lvl5pPr>
    <a:lvl6pPr marL="2504770" algn="l" defTabSz="1001908" rtl="0" eaLnBrk="1" latinLnBrk="0" hangingPunct="1">
      <a:defRPr kumimoji="1" sz="1300" kern="1200">
        <a:solidFill>
          <a:schemeClr val="tx1"/>
        </a:solidFill>
        <a:latin typeface="+mn-lt"/>
        <a:ea typeface="+mn-ea"/>
        <a:cs typeface="+mn-cs"/>
      </a:defRPr>
    </a:lvl6pPr>
    <a:lvl7pPr marL="3005724" algn="l" defTabSz="1001908" rtl="0" eaLnBrk="1" latinLnBrk="0" hangingPunct="1">
      <a:defRPr kumimoji="1" sz="1300" kern="1200">
        <a:solidFill>
          <a:schemeClr val="tx1"/>
        </a:solidFill>
        <a:latin typeface="+mn-lt"/>
        <a:ea typeface="+mn-ea"/>
        <a:cs typeface="+mn-cs"/>
      </a:defRPr>
    </a:lvl7pPr>
    <a:lvl8pPr marL="3506678" algn="l" defTabSz="1001908" rtl="0" eaLnBrk="1" latinLnBrk="0" hangingPunct="1">
      <a:defRPr kumimoji="1" sz="1300" kern="1200">
        <a:solidFill>
          <a:schemeClr val="tx1"/>
        </a:solidFill>
        <a:latin typeface="+mn-lt"/>
        <a:ea typeface="+mn-ea"/>
        <a:cs typeface="+mn-cs"/>
      </a:defRPr>
    </a:lvl8pPr>
    <a:lvl9pPr marL="4007632" algn="l" defTabSz="1001908"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13216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05025" y="746125"/>
            <a:ext cx="259715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1001908" rtl="0" eaLnBrk="1" fontAlgn="auto" latinLnBrk="0" hangingPunct="1">
              <a:lnSpc>
                <a:spcPct val="100000"/>
              </a:lnSpc>
              <a:spcBef>
                <a:spcPts val="0"/>
              </a:spcBef>
              <a:spcAft>
                <a:spcPts val="0"/>
              </a:spcAft>
              <a:buClrTx/>
              <a:buSzTx/>
              <a:buFontTx/>
              <a:buNone/>
              <a:tabLst/>
              <a:defRPr/>
            </a:pPr>
            <a:fld id="{25393CC3-1521-481F-B87E-00323AAEDF3A}"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1001908"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571471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500954" indent="0" algn="ctr">
              <a:buNone/>
              <a:defRPr>
                <a:solidFill>
                  <a:schemeClr val="tx1">
                    <a:tint val="75000"/>
                  </a:schemeClr>
                </a:solidFill>
              </a:defRPr>
            </a:lvl2pPr>
            <a:lvl3pPr marL="1001908" indent="0" algn="ctr">
              <a:buNone/>
              <a:defRPr>
                <a:solidFill>
                  <a:schemeClr val="tx1">
                    <a:tint val="75000"/>
                  </a:schemeClr>
                </a:solidFill>
              </a:defRPr>
            </a:lvl3pPr>
            <a:lvl4pPr marL="1502862" indent="0" algn="ctr">
              <a:buNone/>
              <a:defRPr>
                <a:solidFill>
                  <a:schemeClr val="tx1">
                    <a:tint val="75000"/>
                  </a:schemeClr>
                </a:solidFill>
              </a:defRPr>
            </a:lvl4pPr>
            <a:lvl5pPr marL="2003816" indent="0" algn="ctr">
              <a:buNone/>
              <a:defRPr>
                <a:solidFill>
                  <a:schemeClr val="tx1">
                    <a:tint val="75000"/>
                  </a:schemeClr>
                </a:solidFill>
              </a:defRPr>
            </a:lvl5pPr>
            <a:lvl6pPr marL="2504770" indent="0" algn="ctr">
              <a:buNone/>
              <a:defRPr>
                <a:solidFill>
                  <a:schemeClr val="tx1">
                    <a:tint val="75000"/>
                  </a:schemeClr>
                </a:solidFill>
              </a:defRPr>
            </a:lvl6pPr>
            <a:lvl7pPr marL="3005724" indent="0" algn="ctr">
              <a:buNone/>
              <a:defRPr>
                <a:solidFill>
                  <a:schemeClr val="tx1">
                    <a:tint val="75000"/>
                  </a:schemeClr>
                </a:solidFill>
              </a:defRPr>
            </a:lvl7pPr>
            <a:lvl8pPr marL="3506678" indent="0" algn="ctr">
              <a:buNone/>
              <a:defRPr>
                <a:solidFill>
                  <a:schemeClr val="tx1">
                    <a:tint val="75000"/>
                  </a:schemeClr>
                </a:solidFill>
              </a:defRPr>
            </a:lvl8pPr>
            <a:lvl9pPr marL="400763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413802"/>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5" y="413802"/>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639934"/>
            <a:ext cx="6120765" cy="2052256"/>
          </a:xfrm>
        </p:spPr>
        <p:txBody>
          <a:bodyPr anchor="t"/>
          <a:lstStyle>
            <a:lvl1pPr algn="l">
              <a:defRPr sz="44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2" y="4379584"/>
            <a:ext cx="6120765" cy="2260351"/>
          </a:xfrm>
        </p:spPr>
        <p:txBody>
          <a:bodyPr anchor="b"/>
          <a:lstStyle>
            <a:lvl1pPr marL="0" indent="0">
              <a:buNone/>
              <a:defRPr sz="2200">
                <a:solidFill>
                  <a:schemeClr val="tx1">
                    <a:tint val="75000"/>
                  </a:schemeClr>
                </a:solidFill>
              </a:defRPr>
            </a:lvl1pPr>
            <a:lvl2pPr marL="500954" indent="0">
              <a:buNone/>
              <a:defRPr sz="2000">
                <a:solidFill>
                  <a:schemeClr val="tx1">
                    <a:tint val="75000"/>
                  </a:schemeClr>
                </a:solidFill>
              </a:defRPr>
            </a:lvl2pPr>
            <a:lvl3pPr marL="1001908" indent="0">
              <a:buNone/>
              <a:defRPr sz="1800">
                <a:solidFill>
                  <a:schemeClr val="tx1">
                    <a:tint val="75000"/>
                  </a:schemeClr>
                </a:solidFill>
              </a:defRPr>
            </a:lvl3pPr>
            <a:lvl4pPr marL="1502862" indent="0">
              <a:buNone/>
              <a:defRPr sz="1500">
                <a:solidFill>
                  <a:schemeClr val="tx1">
                    <a:tint val="75000"/>
                  </a:schemeClr>
                </a:solidFill>
              </a:defRPr>
            </a:lvl4pPr>
            <a:lvl5pPr marL="2003816" indent="0">
              <a:buNone/>
              <a:defRPr sz="1500">
                <a:solidFill>
                  <a:schemeClr val="tx1">
                    <a:tint val="75000"/>
                  </a:schemeClr>
                </a:solidFill>
              </a:defRPr>
            </a:lvl5pPr>
            <a:lvl6pPr marL="2504770" indent="0">
              <a:buNone/>
              <a:defRPr sz="1500">
                <a:solidFill>
                  <a:schemeClr val="tx1">
                    <a:tint val="75000"/>
                  </a:schemeClr>
                </a:solidFill>
              </a:defRPr>
            </a:lvl6pPr>
            <a:lvl7pPr marL="3005724" indent="0">
              <a:buNone/>
              <a:defRPr sz="1500">
                <a:solidFill>
                  <a:schemeClr val="tx1">
                    <a:tint val="75000"/>
                  </a:schemeClr>
                </a:solidFill>
              </a:defRPr>
            </a:lvl7pPr>
            <a:lvl8pPr marL="3506678" indent="0">
              <a:buNone/>
              <a:defRPr sz="1500">
                <a:solidFill>
                  <a:schemeClr val="tx1">
                    <a:tint val="75000"/>
                  </a:schemeClr>
                </a:solidFill>
              </a:defRPr>
            </a:lvl8pPr>
            <a:lvl9pPr marL="4007632"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7" y="2411044"/>
            <a:ext cx="3180398" cy="6819327"/>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312974"/>
            <a:ext cx="318164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46" y="3276912"/>
            <a:ext cx="318164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58" y="2312974"/>
            <a:ext cx="3182898" cy="963938"/>
          </a:xfrm>
        </p:spPr>
        <p:txBody>
          <a:bodyPr anchor="b"/>
          <a:lstStyle>
            <a:lvl1pPr marL="0" indent="0">
              <a:buNone/>
              <a:defRPr sz="2600" b="1"/>
            </a:lvl1pPr>
            <a:lvl2pPr marL="500954" indent="0">
              <a:buNone/>
              <a:defRPr sz="2200" b="1"/>
            </a:lvl2pPr>
            <a:lvl3pPr marL="1001908" indent="0">
              <a:buNone/>
              <a:defRPr sz="2000" b="1"/>
            </a:lvl3pPr>
            <a:lvl4pPr marL="1502862" indent="0">
              <a:buNone/>
              <a:defRPr sz="1800" b="1"/>
            </a:lvl4pPr>
            <a:lvl5pPr marL="2003816" indent="0">
              <a:buNone/>
              <a:defRPr sz="1800" b="1"/>
            </a:lvl5pPr>
            <a:lvl6pPr marL="2504770" indent="0">
              <a:buNone/>
              <a:defRPr sz="1800" b="1"/>
            </a:lvl6pPr>
            <a:lvl7pPr marL="3005724" indent="0">
              <a:buNone/>
              <a:defRPr sz="1800" b="1"/>
            </a:lvl7pPr>
            <a:lvl8pPr marL="3506678" indent="0">
              <a:buNone/>
              <a:defRPr sz="1800" b="1"/>
            </a:lvl8pPr>
            <a:lvl9pPr marL="4007632" indent="0">
              <a:buNone/>
              <a:defRPr sz="18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58" y="3276912"/>
            <a:ext cx="3182898" cy="5953457"/>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1408"/>
            <a:ext cx="2369047" cy="1750876"/>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52" y="411409"/>
            <a:ext cx="4025504" cy="8818962"/>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45" y="2162285"/>
            <a:ext cx="2369047" cy="706808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7"/>
            <a:ext cx="4320540" cy="853912"/>
          </a:xfrm>
        </p:spPr>
        <p:txBody>
          <a:bodyPr anchor="b"/>
          <a:lstStyle>
            <a:lvl1pPr algn="l">
              <a:defRPr sz="22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27" y="923276"/>
            <a:ext cx="4320540" cy="6199823"/>
          </a:xfrm>
        </p:spPr>
        <p:txBody>
          <a:bodyPr/>
          <a:lstStyle>
            <a:lvl1pPr marL="0" indent="0">
              <a:buNone/>
              <a:defRPr sz="3500"/>
            </a:lvl1pPr>
            <a:lvl2pPr marL="500954" indent="0">
              <a:buNone/>
              <a:defRPr sz="3100"/>
            </a:lvl2pPr>
            <a:lvl3pPr marL="1001908" indent="0">
              <a:buNone/>
              <a:defRPr sz="2600"/>
            </a:lvl3pPr>
            <a:lvl4pPr marL="1502862" indent="0">
              <a:buNone/>
              <a:defRPr sz="2200"/>
            </a:lvl4pPr>
            <a:lvl5pPr marL="2003816" indent="0">
              <a:buNone/>
              <a:defRPr sz="2200"/>
            </a:lvl5pPr>
            <a:lvl6pPr marL="2504770" indent="0">
              <a:buNone/>
              <a:defRPr sz="2200"/>
            </a:lvl6pPr>
            <a:lvl7pPr marL="3005724" indent="0">
              <a:buNone/>
              <a:defRPr sz="2200"/>
            </a:lvl7pPr>
            <a:lvl8pPr marL="3506678" indent="0">
              <a:buNone/>
              <a:defRPr sz="2200"/>
            </a:lvl8pPr>
            <a:lvl9pPr marL="4007632" indent="0">
              <a:buNone/>
              <a:defRPr sz="2200"/>
            </a:lvl9pPr>
          </a:lstStyle>
          <a:p>
            <a:endParaRPr kumimoji="1" lang="ja-JP" altLang="en-US"/>
          </a:p>
        </p:txBody>
      </p:sp>
      <p:sp>
        <p:nvSpPr>
          <p:cNvPr id="4" name="テキスト プレースホルダ 3"/>
          <p:cNvSpPr>
            <a:spLocks noGrp="1"/>
          </p:cNvSpPr>
          <p:nvPr>
            <p:ph type="body" sz="half" idx="2"/>
          </p:nvPr>
        </p:nvSpPr>
        <p:spPr>
          <a:xfrm>
            <a:off x="1411427" y="8087039"/>
            <a:ext cx="4320540" cy="1212696"/>
          </a:xfrm>
        </p:spPr>
        <p:txBody>
          <a:bodyPr/>
          <a:lstStyle>
            <a:lvl1pPr marL="0" indent="0">
              <a:buNone/>
              <a:defRPr sz="1500"/>
            </a:lvl1pPr>
            <a:lvl2pPr marL="500954" indent="0">
              <a:buNone/>
              <a:defRPr sz="1300"/>
            </a:lvl2pPr>
            <a:lvl3pPr marL="1001908" indent="0">
              <a:buNone/>
              <a:defRPr sz="1100"/>
            </a:lvl3pPr>
            <a:lvl4pPr marL="1502862" indent="0">
              <a:buNone/>
              <a:defRPr sz="1000"/>
            </a:lvl4pPr>
            <a:lvl5pPr marL="2003816" indent="0">
              <a:buNone/>
              <a:defRPr sz="1000"/>
            </a:lvl5pPr>
            <a:lvl6pPr marL="2504770" indent="0">
              <a:buNone/>
              <a:defRPr sz="1000"/>
            </a:lvl6pPr>
            <a:lvl7pPr marL="3005724" indent="0">
              <a:buNone/>
              <a:defRPr sz="1000"/>
            </a:lvl7pPr>
            <a:lvl8pPr marL="3506678" indent="0">
              <a:buNone/>
              <a:defRPr sz="1000"/>
            </a:lvl8pPr>
            <a:lvl9pPr marL="4007632" indent="0">
              <a:buNone/>
              <a:defRPr sz="10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96099F-E18B-4C25-9FFE-A4DDE1FD9680}" type="datetimeFigureOut">
              <a:rPr kumimoji="1" lang="ja-JP" altLang="en-US" smtClean="0"/>
              <a:pPr/>
              <a:t>2020/11/18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FD1BB09-5BB5-426E-97A3-9E10DC5E475F}"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5" y="413801"/>
            <a:ext cx="6480810" cy="1722173"/>
          </a:xfrm>
          <a:prstGeom prst="rect">
            <a:avLst/>
          </a:prstGeom>
        </p:spPr>
        <p:txBody>
          <a:bodyPr vert="horz" lIns="100191" tIns="50095" rIns="100191" bIns="5009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5" y="2411044"/>
            <a:ext cx="6480810" cy="6819327"/>
          </a:xfrm>
          <a:prstGeom prst="rect">
            <a:avLst/>
          </a:prstGeom>
        </p:spPr>
        <p:txBody>
          <a:bodyPr vert="horz" lIns="100191" tIns="50095" rIns="100191" bIns="5009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45" y="9577197"/>
            <a:ext cx="1680210" cy="550138"/>
          </a:xfrm>
          <a:prstGeom prst="rect">
            <a:avLst/>
          </a:prstGeom>
        </p:spPr>
        <p:txBody>
          <a:bodyPr vert="horz" lIns="100191" tIns="50095" rIns="100191" bIns="50095" rtlCol="0" anchor="ctr"/>
          <a:lstStyle>
            <a:lvl1pPr algn="l">
              <a:defRPr sz="1300">
                <a:solidFill>
                  <a:schemeClr val="tx1">
                    <a:tint val="75000"/>
                  </a:schemeClr>
                </a:solidFill>
              </a:defRPr>
            </a:lvl1pPr>
          </a:lstStyle>
          <a:p>
            <a:fld id="{3396099F-E18B-4C25-9FFE-A4DDE1FD9680}" type="datetimeFigureOut">
              <a:rPr kumimoji="1" lang="ja-JP" altLang="en-US" smtClean="0"/>
              <a:pPr/>
              <a:t>2020/11/18</a:t>
            </a:fld>
            <a:endParaRPr kumimoji="1" lang="ja-JP" altLang="en-US"/>
          </a:p>
        </p:txBody>
      </p:sp>
      <p:sp>
        <p:nvSpPr>
          <p:cNvPr id="5" name="フッター プレースホルダ 4"/>
          <p:cNvSpPr>
            <a:spLocks noGrp="1"/>
          </p:cNvSpPr>
          <p:nvPr>
            <p:ph type="ftr" sz="quarter" idx="3"/>
          </p:nvPr>
        </p:nvSpPr>
        <p:spPr>
          <a:xfrm>
            <a:off x="2460308" y="9577197"/>
            <a:ext cx="2280285" cy="550138"/>
          </a:xfrm>
          <a:prstGeom prst="rect">
            <a:avLst/>
          </a:prstGeom>
        </p:spPr>
        <p:txBody>
          <a:bodyPr vert="horz" lIns="100191" tIns="50095" rIns="100191" bIns="5009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5160645" y="9577197"/>
            <a:ext cx="1680210" cy="550138"/>
          </a:xfrm>
          <a:prstGeom prst="rect">
            <a:avLst/>
          </a:prstGeom>
        </p:spPr>
        <p:txBody>
          <a:bodyPr vert="horz" lIns="100191" tIns="50095" rIns="100191" bIns="50095" rtlCol="0" anchor="ctr"/>
          <a:lstStyle>
            <a:lvl1pPr algn="r">
              <a:defRPr sz="1300">
                <a:solidFill>
                  <a:schemeClr val="tx1">
                    <a:tint val="75000"/>
                  </a:schemeClr>
                </a:solidFill>
              </a:defRPr>
            </a:lvl1pPr>
          </a:lstStyle>
          <a:p>
            <a:fld id="{7FD1BB09-5BB5-426E-97A3-9E10DC5E475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01908" rtl="0" eaLnBrk="1" latinLnBrk="0" hangingPunct="1">
        <a:spcBef>
          <a:spcPct val="0"/>
        </a:spcBef>
        <a:buNone/>
        <a:defRPr kumimoji="1" sz="4800" kern="1200">
          <a:solidFill>
            <a:schemeClr val="tx1"/>
          </a:solidFill>
          <a:latin typeface="+mj-lt"/>
          <a:ea typeface="+mj-ea"/>
          <a:cs typeface="+mj-cs"/>
        </a:defRPr>
      </a:lvl1pPr>
    </p:titleStyle>
    <p:bodyStyle>
      <a:lvl1pPr marL="375716" indent="-375716" algn="l" defTabSz="1001908"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14050" indent="-313096" algn="l" defTabSz="1001908" rtl="0" eaLnBrk="1" latinLnBrk="0" hangingPunct="1">
        <a:spcBef>
          <a:spcPct val="20000"/>
        </a:spcBef>
        <a:buFont typeface="Arial" pitchFamily="34" charset="0"/>
        <a:buChar char="–"/>
        <a:defRPr kumimoji="1" sz="3100" kern="1200">
          <a:solidFill>
            <a:schemeClr val="tx1"/>
          </a:solidFill>
          <a:latin typeface="+mn-lt"/>
          <a:ea typeface="+mn-ea"/>
          <a:cs typeface="+mn-cs"/>
        </a:defRPr>
      </a:lvl2pPr>
      <a:lvl3pPr marL="1252385" indent="-250477" algn="l" defTabSz="1001908"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5333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54293"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55247"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56201"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57155"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58109" indent="-250477" algn="l" defTabSz="100190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1908" rtl="0" eaLnBrk="1" latinLnBrk="0" hangingPunct="1">
        <a:defRPr kumimoji="1" sz="2000" kern="1200">
          <a:solidFill>
            <a:schemeClr val="tx1"/>
          </a:solidFill>
          <a:latin typeface="+mn-lt"/>
          <a:ea typeface="+mn-ea"/>
          <a:cs typeface="+mn-cs"/>
        </a:defRPr>
      </a:lvl1pPr>
      <a:lvl2pPr marL="500954" algn="l" defTabSz="1001908" rtl="0" eaLnBrk="1" latinLnBrk="0" hangingPunct="1">
        <a:defRPr kumimoji="1" sz="2000" kern="1200">
          <a:solidFill>
            <a:schemeClr val="tx1"/>
          </a:solidFill>
          <a:latin typeface="+mn-lt"/>
          <a:ea typeface="+mn-ea"/>
          <a:cs typeface="+mn-cs"/>
        </a:defRPr>
      </a:lvl2pPr>
      <a:lvl3pPr marL="1001908" algn="l" defTabSz="1001908" rtl="0" eaLnBrk="1" latinLnBrk="0" hangingPunct="1">
        <a:defRPr kumimoji="1" sz="2000" kern="1200">
          <a:solidFill>
            <a:schemeClr val="tx1"/>
          </a:solidFill>
          <a:latin typeface="+mn-lt"/>
          <a:ea typeface="+mn-ea"/>
          <a:cs typeface="+mn-cs"/>
        </a:defRPr>
      </a:lvl3pPr>
      <a:lvl4pPr marL="1502862" algn="l" defTabSz="1001908" rtl="0" eaLnBrk="1" latinLnBrk="0" hangingPunct="1">
        <a:defRPr kumimoji="1" sz="2000" kern="1200">
          <a:solidFill>
            <a:schemeClr val="tx1"/>
          </a:solidFill>
          <a:latin typeface="+mn-lt"/>
          <a:ea typeface="+mn-ea"/>
          <a:cs typeface="+mn-cs"/>
        </a:defRPr>
      </a:lvl4pPr>
      <a:lvl5pPr marL="2003816" algn="l" defTabSz="1001908" rtl="0" eaLnBrk="1" latinLnBrk="0" hangingPunct="1">
        <a:defRPr kumimoji="1" sz="2000" kern="1200">
          <a:solidFill>
            <a:schemeClr val="tx1"/>
          </a:solidFill>
          <a:latin typeface="+mn-lt"/>
          <a:ea typeface="+mn-ea"/>
          <a:cs typeface="+mn-cs"/>
        </a:defRPr>
      </a:lvl5pPr>
      <a:lvl6pPr marL="2504770" algn="l" defTabSz="1001908" rtl="0" eaLnBrk="1" latinLnBrk="0" hangingPunct="1">
        <a:defRPr kumimoji="1" sz="2000" kern="1200">
          <a:solidFill>
            <a:schemeClr val="tx1"/>
          </a:solidFill>
          <a:latin typeface="+mn-lt"/>
          <a:ea typeface="+mn-ea"/>
          <a:cs typeface="+mn-cs"/>
        </a:defRPr>
      </a:lvl6pPr>
      <a:lvl7pPr marL="3005724" algn="l" defTabSz="1001908" rtl="0" eaLnBrk="1" latinLnBrk="0" hangingPunct="1">
        <a:defRPr kumimoji="1" sz="2000" kern="1200">
          <a:solidFill>
            <a:schemeClr val="tx1"/>
          </a:solidFill>
          <a:latin typeface="+mn-lt"/>
          <a:ea typeface="+mn-ea"/>
          <a:cs typeface="+mn-cs"/>
        </a:defRPr>
      </a:lvl7pPr>
      <a:lvl8pPr marL="3506678" algn="l" defTabSz="1001908" rtl="0" eaLnBrk="1" latinLnBrk="0" hangingPunct="1">
        <a:defRPr kumimoji="1" sz="2000" kern="1200">
          <a:solidFill>
            <a:schemeClr val="tx1"/>
          </a:solidFill>
          <a:latin typeface="+mn-lt"/>
          <a:ea typeface="+mn-ea"/>
          <a:cs typeface="+mn-cs"/>
        </a:defRPr>
      </a:lvl8pPr>
      <a:lvl9pPr marL="4007632" algn="l" defTabSz="100190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1350095"/>
            <a:ext cx="7200900" cy="864000"/>
          </a:xfrm>
          <a:prstGeom prst="rect">
            <a:avLst/>
          </a:prstGeom>
          <a:solidFill>
            <a:srgbClr val="D2F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3" name="Rectangle 5"/>
          <p:cNvSpPr>
            <a:spLocks noChangeArrowheads="1"/>
          </p:cNvSpPr>
          <p:nvPr/>
        </p:nvSpPr>
        <p:spPr bwMode="auto">
          <a:xfrm>
            <a:off x="251394" y="2879843"/>
            <a:ext cx="6677061" cy="1435508"/>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これまで、障害基礎年金等</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a:t>
            </a:r>
            <a:r>
              <a:rPr kumimoji="1" lang="ja-JP" altLang="en-US" sz="1200" b="0" i="0" u="none" strike="noStrike" kern="100" cap="none" spc="0" normalizeH="0" baseline="0" noProof="0" dirty="0" err="1"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0" i="0" u="none" strike="noStrike" kern="1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給して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いる方は</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を上回る</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場合、</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手当を受給できませんでしたが、令和３年３月分の手当以降は、</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額が障害年金の</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子の加算部分の</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額を上回る場合、その差額</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を</a:t>
            </a:r>
            <a:r>
              <a:rPr kumimoji="1" lang="ja-JP" altLang="en-US" sz="1200" b="1"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児童扶養手当として</a:t>
            </a:r>
            <a:r>
              <a:rPr kumimoji="1" lang="ja-JP" altLang="en-US" sz="12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できる</a:t>
            </a:r>
            <a:r>
              <a:rPr kumimoji="1" lang="ja-JP" altLang="en-US" sz="12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よう</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になります。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(※¹) </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国民年金法に基づく障害基礎</a:t>
            </a:r>
            <a:r>
              <a:rPr kumimoji="1" lang="ja-JP" altLang="en-US"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年金、労働者災害補償保険法による障害補償年金など</a:t>
            </a: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0"/>
              </a:spcBef>
              <a:spcAft>
                <a:spcPct val="0"/>
              </a:spcAft>
              <a:buClrTx/>
              <a:buSzTx/>
              <a:buFontTx/>
              <a:buNone/>
              <a:tabLst/>
              <a:defRPr/>
            </a:pPr>
            <a:r>
              <a:rPr kumimoji="1" lang="ja-JP" altLang="en-US" sz="11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Rectangle 5"/>
          <p:cNvSpPr>
            <a:spLocks noChangeArrowheads="1"/>
          </p:cNvSpPr>
          <p:nvPr/>
        </p:nvSpPr>
        <p:spPr bwMode="auto">
          <a:xfrm>
            <a:off x="0" y="1519511"/>
            <a:ext cx="7200900" cy="576000"/>
          </a:xfrm>
          <a:prstGeom prst="rect">
            <a:avLst/>
          </a:prstGeom>
          <a:noFill/>
          <a:ln w="9525">
            <a:noFill/>
            <a:miter lim="800000"/>
            <a:headEnd/>
            <a:tailEnd/>
          </a:ln>
          <a:effectLst/>
        </p:spPr>
        <p:txBody>
          <a:bodyPr vert="horz" wrap="square" lIns="100191" tIns="0" rIns="100191" bIns="0" numCol="1" anchor="ctr" anchorCtr="0" compatLnSpc="1">
            <a:prstTxWarp prst="textNoShape">
              <a:avLst/>
            </a:prstTxWarp>
            <a:noAutofit/>
          </a:bodyPr>
          <a:lstStyle/>
          <a:p>
            <a:pPr marL="0" marR="0" lvl="0" indent="0" algn="ctr" defTabSz="1001908" rtl="0" eaLnBrk="1" fontAlgn="base" latinLnBrk="0" hangingPunct="1">
              <a:lnSpc>
                <a:spcPts val="1600"/>
              </a:lnSpc>
              <a:spcBef>
                <a:spcPct val="0"/>
              </a:spcBef>
              <a:spcAft>
                <a:spcPct val="0"/>
              </a:spcAft>
              <a:buClrTx/>
              <a:buSzTx/>
              <a:buFontTx/>
              <a:buNone/>
              <a:tabLst/>
              <a:defRPr/>
            </a:pPr>
            <a:endParaRPr kumimoji="1" lang="en-US" altLang="ja-JP" sz="18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0" y="438691"/>
            <a:ext cx="7200900" cy="1080000"/>
          </a:xfrm>
          <a:prstGeom prst="rect">
            <a:avLst/>
          </a:prstGeom>
          <a:solidFill>
            <a:srgbClr val="33CC33"/>
          </a:solidFill>
          <a:ln w="28575">
            <a:noFill/>
            <a:round/>
            <a:headEnd/>
            <a:tailEnd/>
          </a:ln>
        </p:spPr>
        <p:txBody>
          <a:bodyPr vert="horz" wrap="square" lIns="0" tIns="108000" rIns="14400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ja-JP" altLang="en-US" sz="2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29213" y="2348986"/>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p:cNvSpPr/>
          <p:nvPr/>
        </p:nvSpPr>
        <p:spPr>
          <a:xfrm>
            <a:off x="129212" y="2353896"/>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0" name="テキスト ボックス 39"/>
          <p:cNvSpPr txBox="1"/>
          <p:nvPr/>
        </p:nvSpPr>
        <p:spPr>
          <a:xfrm>
            <a:off x="267919" y="2352170"/>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１．児童扶養手当と調整する障害基礎年金等の範囲が変わります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197334" y="178222"/>
            <a:ext cx="3739706" cy="307777"/>
          </a:xfrm>
          <a:prstGeom prst="rect">
            <a:avLst/>
          </a:prstGeom>
          <a:noFill/>
        </p:spPr>
        <p:txBody>
          <a:bodyPr wrap="square" rtlCol="0">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srgbClr val="33CC33"/>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ひとり親のご家庭の方へ、大切なお知らせ</a:t>
            </a:r>
            <a:endParaRPr kumimoji="1" lang="ja-JP" altLang="en-US" sz="1400" b="1" i="0" u="none" strike="noStrike" kern="1200" cap="none" spc="0" normalizeH="0" baseline="0" noProof="0" dirty="0">
              <a:ln>
                <a:noFill/>
              </a:ln>
              <a:solidFill>
                <a:srgbClr val="33CC33"/>
              </a:solidFill>
              <a:effectLst/>
              <a:uLnTx/>
              <a:uFillTx/>
              <a:latin typeface="Calibri"/>
              <a:ea typeface="ＭＳ Ｐゴシック" panose="020B0600070205080204" pitchFamily="50" charset="-128"/>
              <a:cs typeface="+mn-cs"/>
            </a:endParaRPr>
          </a:p>
        </p:txBody>
      </p:sp>
      <p:sp>
        <p:nvSpPr>
          <p:cNvPr id="28" name="Rectangle 5"/>
          <p:cNvSpPr>
            <a:spLocks noChangeArrowheads="1"/>
          </p:cNvSpPr>
          <p:nvPr/>
        </p:nvSpPr>
        <p:spPr bwMode="auto">
          <a:xfrm>
            <a:off x="617755" y="1613268"/>
            <a:ext cx="6118889" cy="562833"/>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a:t>
            </a:r>
            <a:r>
              <a:rPr kumimoji="1" lang="ja-JP" altLang="en-US" sz="1100" b="1"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（令和３年５月支払い）</a:t>
            </a: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から</a:t>
            </a:r>
            <a:endParaRPr kumimoji="1" lang="en-US" altLang="ja-JP" sz="1400" b="0" i="0" u="none" strike="noStrike" kern="1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800"/>
              </a:lnSpc>
              <a:spcBef>
                <a:spcPts val="0"/>
              </a:spcBef>
              <a:spcAft>
                <a:spcPct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手当額の算出方法と支給制限に関する所得の算定方法が変更されます。</a:t>
            </a:r>
            <a:endParaRPr kumimoji="1" lang="en-US" altLang="ja-JP" sz="14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6" name="直線矢印コネクタ 35"/>
          <p:cNvCxnSpPr/>
          <p:nvPr/>
        </p:nvCxnSpPr>
        <p:spPr>
          <a:xfrm flipV="1">
            <a:off x="4426246" y="5615243"/>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19"/>
          <p:cNvSpPr txBox="1">
            <a:spLocks noChangeArrowheads="1"/>
          </p:cNvSpPr>
          <p:nvPr/>
        </p:nvSpPr>
        <p:spPr bwMode="auto">
          <a:xfrm>
            <a:off x="4233410" y="5165930"/>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54" name="角丸四角形 53"/>
          <p:cNvSpPr/>
          <p:nvPr/>
        </p:nvSpPr>
        <p:spPr>
          <a:xfrm>
            <a:off x="932938" y="4540410"/>
            <a:ext cx="6156000" cy="1548000"/>
          </a:xfrm>
          <a:prstGeom prst="roundRect">
            <a:avLst>
              <a:gd name="adj" fmla="val 6342"/>
            </a:avLst>
          </a:prstGeom>
          <a:noFill/>
          <a:ln w="22225" cap="rnd">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5" name="角丸四角形 54"/>
          <p:cNvSpPr/>
          <p:nvPr/>
        </p:nvSpPr>
        <p:spPr>
          <a:xfrm>
            <a:off x="932186" y="6339579"/>
            <a:ext cx="6156000" cy="1548000"/>
          </a:xfrm>
          <a:prstGeom prst="roundRect">
            <a:avLst>
              <a:gd name="adj" fmla="val 4406"/>
            </a:avLst>
          </a:prstGeom>
          <a:noFill/>
          <a:ln w="22225" cap="rnd">
            <a:solidFill>
              <a:srgbClr val="FF66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4" name="正方形/長方形 6"/>
          <p:cNvSpPr>
            <a:spLocks noChangeArrowheads="1"/>
          </p:cNvSpPr>
          <p:nvPr/>
        </p:nvSpPr>
        <p:spPr bwMode="auto">
          <a:xfrm>
            <a:off x="2267126" y="4950018"/>
            <a:ext cx="1955364" cy="1008000"/>
          </a:xfrm>
          <a:prstGeom prst="rect">
            <a:avLst/>
          </a:prstGeom>
          <a:solidFill>
            <a:srgbClr val="FFDCFF"/>
          </a:solidFill>
          <a:ln w="12700">
            <a:solidFill>
              <a:schemeClr val="bg1"/>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3" name="正方形/長方形 6"/>
          <p:cNvSpPr>
            <a:spLocks noChangeArrowheads="1"/>
          </p:cNvSpPr>
          <p:nvPr/>
        </p:nvSpPr>
        <p:spPr bwMode="auto">
          <a:xfrm>
            <a:off x="2268331" y="5598018"/>
            <a:ext cx="1954159"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7" name="正方形/長方形 56"/>
          <p:cNvSpPr/>
          <p:nvPr/>
        </p:nvSpPr>
        <p:spPr>
          <a:xfrm>
            <a:off x="2289190" y="4600590"/>
            <a:ext cx="1955364"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8" name="正方形/長方形 57"/>
          <p:cNvSpPr/>
          <p:nvPr/>
        </p:nvSpPr>
        <p:spPr>
          <a:xfrm>
            <a:off x="2276779" y="4952593"/>
            <a:ext cx="1955364"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9" name="正方形/長方形 58"/>
          <p:cNvSpPr/>
          <p:nvPr/>
        </p:nvSpPr>
        <p:spPr>
          <a:xfrm>
            <a:off x="2276779" y="5625551"/>
            <a:ext cx="1945711"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p:cNvSpPr/>
          <p:nvPr/>
        </p:nvSpPr>
        <p:spPr>
          <a:xfrm>
            <a:off x="2264554" y="4949906"/>
            <a:ext cx="1955364" cy="1008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14" name="グループ化 13"/>
          <p:cNvGrpSpPr/>
          <p:nvPr/>
        </p:nvGrpSpPr>
        <p:grpSpPr>
          <a:xfrm>
            <a:off x="4892626" y="4602566"/>
            <a:ext cx="1980000" cy="1355452"/>
            <a:chOff x="3888482" y="6115323"/>
            <a:chExt cx="2016224" cy="1355452"/>
          </a:xfrm>
        </p:grpSpPr>
        <p:sp>
          <p:nvSpPr>
            <p:cNvPr id="35" name="正方形/長方形 3"/>
            <p:cNvSpPr>
              <a:spLocks noChangeArrowheads="1"/>
            </p:cNvSpPr>
            <p:nvPr/>
          </p:nvSpPr>
          <p:spPr bwMode="auto">
            <a:xfrm>
              <a:off x="3888706" y="6714775"/>
              <a:ext cx="2016000" cy="756000"/>
            </a:xfrm>
            <a:prstGeom prst="rect">
              <a:avLst/>
            </a:prstGeom>
            <a:noFill/>
            <a:ln w="12700">
              <a:solidFill>
                <a:srgbClr val="33CC33"/>
              </a:solidFill>
              <a:miter lim="800000"/>
              <a:headEnd/>
              <a:tailEnd/>
            </a:ln>
          </p:spPr>
          <p:txBody>
            <a:bodyPr vert="horz" wrap="square" lIns="180000" tIns="72000" rIns="144000" bIns="72000" numCol="1" anchor="ctr" anchorCtr="0" compatLnSpc="1">
              <a:prstTxWarp prst="textNoShape">
                <a:avLst/>
              </a:prstTxWarp>
            </a:bodyPr>
            <a:lstStyle/>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障害基礎年金等の全体額が</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児童扶養手当の額を上回る</a:t>
              </a:r>
            </a:p>
            <a:p>
              <a:pPr marL="0" marR="0" lvl="0" indent="0" algn="l" defTabSz="914400" rtl="0" eaLnBrk="0" fontAlgn="base" latinLnBrk="0" hangingPunct="0">
                <a:lnSpc>
                  <a:spcPts val="1100"/>
                </a:lnSpc>
                <a:spcBef>
                  <a:spcPct val="0"/>
                </a:spcBef>
                <a:spcAft>
                  <a:spcPct val="0"/>
                </a:spcAft>
                <a:buClrTx/>
                <a:buSzTx/>
                <a:buFontTx/>
                <a:buNone/>
                <a:tabLst/>
                <a:defRPr/>
              </a:pPr>
              <a:r>
                <a:rPr kumimoji="0" lang="ja-JP" altLang="en-US"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ため、手当全額が支給停止。</a:t>
              </a:r>
              <a:endParaRPr kumimoji="0" lang="ja-JP" altLang="ja-JP" sz="10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sp>
          <p:nvSpPr>
            <p:cNvPr id="60" name="正方形/長方形 59"/>
            <p:cNvSpPr/>
            <p:nvPr/>
          </p:nvSpPr>
          <p:spPr>
            <a:xfrm>
              <a:off x="3888482" y="6115323"/>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61" name="正方形/長方形 60"/>
            <p:cNvSpPr/>
            <p:nvPr/>
          </p:nvSpPr>
          <p:spPr>
            <a:xfrm>
              <a:off x="3888482" y="6704199"/>
              <a:ext cx="2016000" cy="756000"/>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grpSp>
      <p:sp>
        <p:nvSpPr>
          <p:cNvPr id="63" name="AutoShape 2"/>
          <p:cNvSpPr>
            <a:spLocks noChangeArrowheads="1"/>
          </p:cNvSpPr>
          <p:nvPr/>
        </p:nvSpPr>
        <p:spPr bwMode="auto">
          <a:xfrm>
            <a:off x="1038102" y="4746702"/>
            <a:ext cx="1008000" cy="1080000"/>
          </a:xfrm>
          <a:prstGeom prst="roundRect">
            <a:avLst>
              <a:gd name="adj" fmla="val 16667"/>
            </a:avLst>
          </a:prstGeom>
          <a:solidFill>
            <a:schemeClr val="bg1">
              <a:lumMod val="95000"/>
            </a:schemeClr>
          </a:solidFill>
          <a:ln w="12700">
            <a:solidFill>
              <a:schemeClr val="tx1">
                <a:lumMod val="50000"/>
                <a:lumOff val="50000"/>
              </a:schemeClr>
            </a:solid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038102" y="499431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全額</a:t>
            </a:r>
            <a:endParaRPr kumimoji="1" lang="en-US" altLang="ja-JP"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支給停止</a:t>
            </a:r>
            <a:endParaRPr kumimoji="1" lang="en-US" altLang="ja-JP" sz="1600" b="1"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grpSp>
        <p:nvGrpSpPr>
          <p:cNvPr id="66" name="グループ化 65"/>
          <p:cNvGrpSpPr/>
          <p:nvPr/>
        </p:nvGrpSpPr>
        <p:grpSpPr>
          <a:xfrm>
            <a:off x="2264032" y="6391327"/>
            <a:ext cx="1977428" cy="1357428"/>
            <a:chOff x="1152178" y="6113347"/>
            <a:chExt cx="2038748" cy="1357428"/>
          </a:xfrm>
        </p:grpSpPr>
        <p:sp>
          <p:nvSpPr>
            <p:cNvPr id="67" name="正方形/長方形 6"/>
            <p:cNvSpPr>
              <a:spLocks noChangeArrowheads="1"/>
            </p:cNvSpPr>
            <p:nvPr/>
          </p:nvSpPr>
          <p:spPr bwMode="auto">
            <a:xfrm>
              <a:off x="1152178" y="6462775"/>
              <a:ext cx="2016000" cy="1008000"/>
            </a:xfrm>
            <a:prstGeom prst="rect">
              <a:avLst/>
            </a:prstGeom>
            <a:solidFill>
              <a:srgbClr val="FFDCFF"/>
            </a:solidFill>
            <a:ln w="12700">
              <a:solidFill>
                <a:srgbClr val="FF66FF"/>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8" name="正方形/長方形 6"/>
            <p:cNvSpPr>
              <a:spLocks noChangeArrowheads="1"/>
            </p:cNvSpPr>
            <p:nvPr/>
          </p:nvSpPr>
          <p:spPr bwMode="auto">
            <a:xfrm>
              <a:off x="1153420" y="7110775"/>
              <a:ext cx="2014758" cy="360000"/>
            </a:xfrm>
            <a:prstGeom prst="rect">
              <a:avLst/>
            </a:prstGeom>
            <a:solidFill>
              <a:schemeClr val="accent5">
                <a:lumMod val="40000"/>
                <a:lumOff val="60000"/>
              </a:schemeClr>
            </a:solidFill>
            <a:ln w="12700">
              <a:solidFill>
                <a:srgbClr val="0070C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ja-JP" sz="13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9" name="正方形/長方形 68"/>
            <p:cNvSpPr/>
            <p:nvPr/>
          </p:nvSpPr>
          <p:spPr>
            <a:xfrm>
              <a:off x="1174926" y="6113347"/>
              <a:ext cx="2016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障害基礎年金等</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0" name="正方形/長方形 69"/>
            <p:cNvSpPr/>
            <p:nvPr/>
          </p:nvSpPr>
          <p:spPr>
            <a:xfrm>
              <a:off x="1162130" y="6465350"/>
              <a:ext cx="2016000" cy="648000"/>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本体部分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1" name="正方形/長方形 70"/>
            <p:cNvSpPr/>
            <p:nvPr/>
          </p:nvSpPr>
          <p:spPr>
            <a:xfrm>
              <a:off x="1162130" y="7138308"/>
              <a:ext cx="2006048" cy="307777"/>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子の加算部分</a:t>
              </a:r>
              <a:endParaRPr kumimoji="1" lang="en-US" altLang="ja-JP"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2" name="正方形/長方形 71"/>
            <p:cNvSpPr/>
            <p:nvPr/>
          </p:nvSpPr>
          <p:spPr>
            <a:xfrm>
              <a:off x="1162620" y="7097325"/>
              <a:ext cx="2004350" cy="373337"/>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83" name="正方形/長方形 3"/>
          <p:cNvSpPr>
            <a:spLocks noChangeArrowheads="1"/>
          </p:cNvSpPr>
          <p:nvPr/>
        </p:nvSpPr>
        <p:spPr bwMode="auto">
          <a:xfrm>
            <a:off x="4916370" y="7001299"/>
            <a:ext cx="1979780" cy="396000"/>
          </a:xfrm>
          <a:prstGeom prst="rect">
            <a:avLst/>
          </a:prstGeom>
          <a:solidFill>
            <a:srgbClr val="D2FFD2"/>
          </a:solidFill>
          <a:ln w="1270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4" name="正方形/長方形 3"/>
          <p:cNvSpPr>
            <a:spLocks noChangeArrowheads="1"/>
          </p:cNvSpPr>
          <p:nvPr/>
        </p:nvSpPr>
        <p:spPr bwMode="auto">
          <a:xfrm>
            <a:off x="4892252" y="6992755"/>
            <a:ext cx="1979780" cy="756000"/>
          </a:xfrm>
          <a:prstGeom prst="rect">
            <a:avLst/>
          </a:prstGeom>
          <a:noFill/>
          <a:ln w="12700">
            <a:solidFill>
              <a:srgbClr val="33CC33"/>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ja-JP" altLang="ja-JP" sz="11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p:txBody>
      </p:sp>
      <p:sp>
        <p:nvSpPr>
          <p:cNvPr id="75" name="正方形/長方形 74"/>
          <p:cNvSpPr/>
          <p:nvPr/>
        </p:nvSpPr>
        <p:spPr>
          <a:xfrm>
            <a:off x="4892032" y="6393303"/>
            <a:ext cx="197978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児童扶養手当</a:t>
            </a:r>
            <a:endParaRPr kumimoji="1" lang="en-US" altLang="ja-JP"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6" name="正方形/長方形 75"/>
          <p:cNvSpPr/>
          <p:nvPr/>
        </p:nvSpPr>
        <p:spPr>
          <a:xfrm>
            <a:off x="4892032" y="7371385"/>
            <a:ext cx="1979780" cy="366794"/>
          </a:xfrm>
          <a:prstGeom prst="rect">
            <a:avLst/>
          </a:prstGeom>
          <a:noFill/>
          <a:ln w="38100">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144000" tIns="72000"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ysClr val="windowText" lastClr="000000"/>
                </a:solidFill>
                <a:effectLst/>
                <a:uLnTx/>
                <a:uFillTx/>
                <a:latin typeface="メイリオ" panose="020B0604030504040204" pitchFamily="50" charset="-128"/>
                <a:ea typeface="メイリオ" panose="020B0604030504040204" pitchFamily="50" charset="-128"/>
                <a:cs typeface="+mn-cs"/>
              </a:rPr>
              <a:t>子の加算部分と同額分は支給停止。</a:t>
            </a:r>
            <a:endParaRPr kumimoji="1" lang="ja-JP" altLang="en-US" sz="900" b="0" i="0" u="none" strike="noStrike" kern="1200" cap="none" spc="0" normalizeH="0" baseline="0" noProof="0" dirty="0">
              <a:ln>
                <a:noFill/>
              </a:ln>
              <a:solidFill>
                <a:sysClr val="windowText" lastClr="000000"/>
              </a:solidFill>
              <a:effectLst/>
              <a:uLnTx/>
              <a:uFillTx/>
              <a:latin typeface="メイリオ" panose="020B0604030504040204" pitchFamily="50" charset="-128"/>
              <a:ea typeface="メイリオ" panose="020B0604030504040204" pitchFamily="50" charset="-128"/>
              <a:cs typeface="+mn-cs"/>
            </a:endParaRPr>
          </a:p>
        </p:txBody>
      </p:sp>
      <p:grpSp>
        <p:nvGrpSpPr>
          <p:cNvPr id="77" name="グループ化 76"/>
          <p:cNvGrpSpPr/>
          <p:nvPr/>
        </p:nvGrpSpPr>
        <p:grpSpPr>
          <a:xfrm>
            <a:off x="1048926" y="6537439"/>
            <a:ext cx="1008000" cy="1080000"/>
            <a:chOff x="8641010" y="3654351"/>
            <a:chExt cx="1008000" cy="1080000"/>
          </a:xfrm>
        </p:grpSpPr>
        <p:sp>
          <p:nvSpPr>
            <p:cNvPr id="78" name="AutoShape 2"/>
            <p:cNvSpPr>
              <a:spLocks noChangeArrowheads="1"/>
            </p:cNvSpPr>
            <p:nvPr/>
          </p:nvSpPr>
          <p:spPr bwMode="auto">
            <a:xfrm>
              <a:off x="8641010" y="3654351"/>
              <a:ext cx="1008000" cy="1080000"/>
            </a:xfrm>
            <a:prstGeom prst="roundRect">
              <a:avLst>
                <a:gd name="adj" fmla="val 16667"/>
              </a:avLst>
            </a:prstGeom>
            <a:solidFill>
              <a:srgbClr val="D2FFD2"/>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endParaRPr kumimoji="1" lang="en-US" altLang="ja-JP" sz="12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8641010" y="3901964"/>
              <a:ext cx="1008000" cy="584775"/>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支給</a:t>
              </a:r>
              <a:endParaRPr kumimoji="1" lang="en-US" altLang="ja-JP" sz="16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sp>
        <p:nvSpPr>
          <p:cNvPr id="81" name="正方形/長方形 80"/>
          <p:cNvSpPr/>
          <p:nvPr/>
        </p:nvSpPr>
        <p:spPr>
          <a:xfrm>
            <a:off x="4432441" y="4608662"/>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2" name="正方形/長方形 81"/>
          <p:cNvSpPr/>
          <p:nvPr/>
        </p:nvSpPr>
        <p:spPr>
          <a:xfrm>
            <a:off x="4409778" y="6423298"/>
            <a:ext cx="360000" cy="338554"/>
          </a:xfrm>
          <a:prstGeom prst="rect">
            <a:avLst/>
          </a:prstGeom>
        </p:spPr>
        <p:txBody>
          <a:bodyPr wrap="square" anchor="ctr" anchorCtr="0">
            <a:spAutoFit/>
          </a:bodyPr>
          <a:lstStyle/>
          <a:p>
            <a:pPr marL="180975" marR="0" lvl="0" indent="-180975" algn="ctr" defTabSz="875227" rtl="0" eaLnBrk="1" fontAlgn="auto" latinLnBrk="0" hangingPunct="1">
              <a:lnSpc>
                <a:spcPct val="100000"/>
              </a:lnSpc>
              <a:spcBef>
                <a:spcPts val="577"/>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84" name="正方形/長方形 83"/>
          <p:cNvSpPr/>
          <p:nvPr/>
        </p:nvSpPr>
        <p:spPr>
          <a:xfrm>
            <a:off x="4905438" y="7009906"/>
            <a:ext cx="1980000" cy="334313"/>
          </a:xfrm>
          <a:prstGeom prst="rect">
            <a:avLst/>
          </a:prstGeom>
        </p:spPr>
        <p:txBody>
          <a:bodyPr wrap="square" tIns="72000" anchor="ctr" anchorCtr="0">
            <a:spAutoFit/>
          </a:bodyPr>
          <a:lstStyle/>
          <a:p>
            <a:pPr marL="180975" marR="0" lvl="0" indent="-180975" algn="ctr" defTabSz="87522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差額を支給</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3" name="右中かっこ 2"/>
          <p:cNvSpPr/>
          <p:nvPr/>
        </p:nvSpPr>
        <p:spPr>
          <a:xfrm>
            <a:off x="4257680" y="4947216"/>
            <a:ext cx="144000" cy="1010690"/>
          </a:xfrm>
          <a:prstGeom prst="rightBrace">
            <a:avLst>
              <a:gd name="adj1" fmla="val 8333"/>
              <a:gd name="adj2" fmla="val 66832"/>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0" name="右中かっこ 79"/>
          <p:cNvSpPr/>
          <p:nvPr/>
        </p:nvSpPr>
        <p:spPr>
          <a:xfrm rot="10800000">
            <a:off x="4712032" y="5191762"/>
            <a:ext cx="144000" cy="764685"/>
          </a:xfrm>
          <a:prstGeom prst="rightBrace">
            <a:avLst>
              <a:gd name="adj1" fmla="val 8333"/>
              <a:gd name="adj2" fmla="val 43890"/>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85" name="直線矢印コネクタ 84"/>
          <p:cNvCxnSpPr/>
          <p:nvPr/>
        </p:nvCxnSpPr>
        <p:spPr>
          <a:xfrm flipV="1">
            <a:off x="4421268" y="7574714"/>
            <a:ext cx="252000" cy="570"/>
          </a:xfrm>
          <a:prstGeom prst="straightConnector1">
            <a:avLst/>
          </a:prstGeom>
          <a:ln w="254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6" name="テキスト ボックス 19"/>
          <p:cNvSpPr txBox="1">
            <a:spLocks noChangeArrowheads="1"/>
          </p:cNvSpPr>
          <p:nvPr/>
        </p:nvSpPr>
        <p:spPr bwMode="auto">
          <a:xfrm>
            <a:off x="4218225" y="7137087"/>
            <a:ext cx="648000" cy="388870"/>
          </a:xfrm>
          <a:prstGeom prst="rect">
            <a:avLst/>
          </a:prstGeom>
          <a:noFill/>
          <a:ln w="6350">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比較</a:t>
            </a:r>
            <a:endParaRPr kumimoji="0" lang="en-US"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rPr>
              <a:t>調整</a:t>
            </a:r>
            <a:endParaRPr kumimoji="0" lang="ja-JP" altLang="ja-JP" sz="1200" b="0" i="0" u="none"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mn-cs"/>
            </a:endParaRPr>
          </a:p>
        </p:txBody>
      </p:sp>
      <p:sp>
        <p:nvSpPr>
          <p:cNvPr id="87" name="右中かっこ 86"/>
          <p:cNvSpPr/>
          <p:nvPr/>
        </p:nvSpPr>
        <p:spPr>
          <a:xfrm>
            <a:off x="4257680" y="7378420"/>
            <a:ext cx="144000" cy="370222"/>
          </a:xfrm>
          <a:prstGeom prst="rightBrace">
            <a:avLst>
              <a:gd name="adj1" fmla="val 8333"/>
              <a:gd name="adj2" fmla="val 51395"/>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8" name="右中かっこ 87"/>
          <p:cNvSpPr/>
          <p:nvPr/>
        </p:nvSpPr>
        <p:spPr>
          <a:xfrm rot="10800000">
            <a:off x="4708933" y="7011057"/>
            <a:ext cx="144000" cy="727121"/>
          </a:xfrm>
          <a:prstGeom prst="rightBrace">
            <a:avLst>
              <a:gd name="adj1" fmla="val 8333"/>
              <a:gd name="adj2" fmla="val 23274"/>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89" name="右中かっこ 88"/>
          <p:cNvSpPr/>
          <p:nvPr/>
        </p:nvSpPr>
        <p:spPr>
          <a:xfrm>
            <a:off x="4916370" y="7011058"/>
            <a:ext cx="192280" cy="323712"/>
          </a:xfrm>
          <a:prstGeom prst="rightBrace">
            <a:avLst>
              <a:gd name="adj1" fmla="val 8333"/>
              <a:gd name="adj2" fmla="val 51139"/>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64" name="Rectangle 5"/>
          <p:cNvSpPr>
            <a:spLocks noChangeArrowheads="1"/>
          </p:cNvSpPr>
          <p:nvPr/>
        </p:nvSpPr>
        <p:spPr bwMode="auto">
          <a:xfrm>
            <a:off x="251393" y="8050700"/>
            <a:ext cx="6677061" cy="1229682"/>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lvl="0" indent="-288000" algn="just" fontAlgn="base">
              <a:lnSpc>
                <a:spcPts val="1700"/>
              </a:lnSpc>
              <a:spcBef>
                <a:spcPts val="600"/>
              </a:spcBef>
              <a:spcAft>
                <a:spcPct val="0"/>
              </a:spcAf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なお、障害基礎年金等以外の公的年金等を受給している方（障害基礎年金等は受給していない方）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(※²)</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は、今回の改正後も、調整する公的年金等の範囲に変更はないので、公的</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年金等の額が児童扶養手当</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額を下回る場合は、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差額分を児童</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扶養</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手当として受給</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できます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(※²)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遺族年金、老齢年金、労災年金、遺族補償など</a:t>
            </a:r>
            <a:r>
              <a:rPr kumimoji="1" lang="ja-JP" altLang="en-US"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rPr>
              <a:t>の障害年金以外の公的年金等や障害厚生年金（３級）のみを受給している方。</a:t>
            </a:r>
            <a:endParaRPr kumimoji="1" lang="en-US" altLang="ja-JP" sz="1100" b="0"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3308" y="-48023"/>
            <a:ext cx="1224878" cy="544294"/>
          </a:xfrm>
          <a:prstGeom prst="rect">
            <a:avLst/>
          </a:prstGeom>
        </p:spPr>
      </p:pic>
      <p:sp>
        <p:nvSpPr>
          <p:cNvPr id="8" name="正方形/長方形 7"/>
          <p:cNvSpPr/>
          <p:nvPr/>
        </p:nvSpPr>
        <p:spPr>
          <a:xfrm>
            <a:off x="362696" y="561802"/>
            <a:ext cx="6508108" cy="369332"/>
          </a:xfrm>
          <a:prstGeom prst="rect">
            <a:avLst/>
          </a:prstGeom>
        </p:spPr>
        <p:txBody>
          <a:bodyPr wrap="square">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障害基礎年金等を受給しているひとり親のご家庭の皆さま</a:t>
            </a:r>
          </a:p>
        </p:txBody>
      </p:sp>
      <p:sp>
        <p:nvSpPr>
          <p:cNvPr id="9" name="正方形/長方形 8"/>
          <p:cNvSpPr/>
          <p:nvPr/>
        </p:nvSpPr>
        <p:spPr>
          <a:xfrm>
            <a:off x="0" y="896025"/>
            <a:ext cx="6871812" cy="646331"/>
          </a:xfrm>
          <a:prstGeom prst="rect">
            <a:avLst/>
          </a:prstGeom>
        </p:spPr>
        <p:txBody>
          <a:bodyPr wrap="square">
            <a:spAutoFit/>
          </a:bodyPr>
          <a:lstStyle/>
          <a:p>
            <a:pPr marL="0" marR="0" lvl="0" indent="0" algn="ctr" defTabSz="1001908" rtl="0" eaLnBrk="1" fontAlgn="auto" latinLnBrk="0" hangingPunct="1">
              <a:lnSpc>
                <a:spcPct val="100000"/>
              </a:lnSpc>
              <a:spcBef>
                <a:spcPts val="0"/>
              </a:spcBef>
              <a:spcAft>
                <a:spcPts val="0"/>
              </a:spcAft>
              <a:buClrTx/>
              <a:buSzTx/>
              <a:buFontTx/>
              <a:buNone/>
              <a:tabLst/>
              <a:defRPr/>
            </a:pPr>
            <a:r>
              <a:rPr kumimoji="1" lang="ja-JP" altLang="en-US" sz="36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「児童扶養手当」</a:t>
            </a:r>
            <a:r>
              <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が</a:t>
            </a:r>
            <a:r>
              <a:rPr kumimoji="1" lang="ja-JP" altLang="en-US" sz="28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変わります</a:t>
            </a:r>
            <a:endParaRPr kumimoji="1" lang="ja-JP" altLang="en-US" sz="28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91" name="円/楕円 81"/>
          <p:cNvSpPr/>
          <p:nvPr/>
        </p:nvSpPr>
        <p:spPr>
          <a:xfrm>
            <a:off x="81650" y="4765747"/>
            <a:ext cx="864000" cy="864000"/>
          </a:xfrm>
          <a:prstGeom prst="ellips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3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改正前</a:t>
            </a:r>
          </a:p>
        </p:txBody>
      </p:sp>
      <p:sp>
        <p:nvSpPr>
          <p:cNvPr id="92" name="円/楕円 99"/>
          <p:cNvSpPr/>
          <p:nvPr/>
        </p:nvSpPr>
        <p:spPr>
          <a:xfrm>
            <a:off x="41929" y="6533284"/>
            <a:ext cx="864000" cy="864000"/>
          </a:xfrm>
          <a:prstGeom prst="ellips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r>
              <a:rPr kumimoji="0" lang="ja-JP" altLang="en-US" sz="16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改正後</a:t>
            </a:r>
          </a:p>
        </p:txBody>
      </p:sp>
      <p:sp>
        <p:nvSpPr>
          <p:cNvPr id="93" name="二等辺三角形 92"/>
          <p:cNvSpPr/>
          <p:nvPr/>
        </p:nvSpPr>
        <p:spPr>
          <a:xfrm rot="5400000">
            <a:off x="874194" y="4985084"/>
            <a:ext cx="216000" cy="229869"/>
          </a:xfrm>
          <a:prstGeom prst="triangle">
            <a:avLst/>
          </a:prstGeom>
          <a:solidFill>
            <a:srgbClr val="FFA9FF"/>
          </a:solidFill>
          <a:ln w="25400" cap="flat" cmpd="sng" algn="ctr">
            <a:solidFill>
              <a:srgbClr val="FFA9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5" name="二等辺三角形 94"/>
          <p:cNvSpPr/>
          <p:nvPr/>
        </p:nvSpPr>
        <p:spPr>
          <a:xfrm rot="5400000">
            <a:off x="844982" y="6777048"/>
            <a:ext cx="216000" cy="229869"/>
          </a:xfrm>
          <a:prstGeom prst="triangle">
            <a:avLst/>
          </a:prstGeom>
          <a:solidFill>
            <a:srgbClr val="FF66FF"/>
          </a:solidFill>
          <a:ln w="25400" cap="flat" cmpd="sng" algn="ctr">
            <a:solidFill>
              <a:srgbClr val="FF66FF"/>
            </a:solidFill>
            <a:prstDash val="solid"/>
          </a:ln>
          <a:effectLst/>
        </p:spPr>
        <p:txBody>
          <a:bodyPr lIns="0" tIns="54000" rIns="0" bIns="0" rtlCol="0" anchor="ctr"/>
          <a:lstStyle/>
          <a:p>
            <a:pPr marL="0" marR="0" lvl="0" indent="0" algn="ctr" defTabSz="839694" rtl="0" eaLnBrk="1" fontAlgn="auto" latinLnBrk="0" hangingPunct="1">
              <a:lnSpc>
                <a:spcPct val="110000"/>
              </a:lnSpc>
              <a:spcBef>
                <a:spcPts val="0"/>
              </a:spcBef>
              <a:spcAft>
                <a:spcPts val="0"/>
              </a:spcAft>
              <a:buClrTx/>
              <a:buSzTx/>
              <a:buFontTx/>
              <a:buNone/>
              <a:tabLst/>
              <a:defRPr/>
            </a:pPr>
            <a:endPar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97" name="直線矢印コネクタ 96"/>
          <p:cNvCxnSpPr/>
          <p:nvPr/>
        </p:nvCxnSpPr>
        <p:spPr>
          <a:xfrm flipH="1">
            <a:off x="464465" y="5745871"/>
            <a:ext cx="6356" cy="683734"/>
          </a:xfrm>
          <a:prstGeom prst="straightConnector1">
            <a:avLst/>
          </a:prstGeom>
          <a:noFill/>
          <a:ln w="57150" cap="flat" cmpd="sng" algn="ctr">
            <a:solidFill>
              <a:sysClr val="window" lastClr="FFFFFF">
                <a:lumMod val="65000"/>
              </a:sysClr>
            </a:solidFill>
            <a:prstDash val="sysDot"/>
            <a:tailEnd type="arrow" w="med" len="sm"/>
          </a:ln>
          <a:effectLst/>
        </p:spPr>
      </p:cxnSp>
    </p:spTree>
    <p:extLst>
      <p:ext uri="{BB962C8B-B14F-4D97-AF65-F5344CB8AC3E}">
        <p14:creationId xmlns:p14="http://schemas.microsoft.com/office/powerpoint/2010/main" val="1699613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5"/>
          <p:cNvSpPr>
            <a:spLocks noChangeArrowheads="1"/>
          </p:cNvSpPr>
          <p:nvPr/>
        </p:nvSpPr>
        <p:spPr bwMode="auto">
          <a:xfrm>
            <a:off x="251393" y="730598"/>
            <a:ext cx="6677061" cy="1986941"/>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児童扶養手当制度には、受給資格者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母子家庭の母など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と受給資格者と生計を同じくする民法上の扶養義務者</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子どもの祖父母など</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などについて、それぞれ前年の所得に応じて支給を制限する取り扱い</a:t>
            </a:r>
            <a:r>
              <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a:t>
            </a:r>
            <a:r>
              <a:rPr kumimoji="1" lang="ja-JP" altLang="en-US"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があります。</a:t>
            </a:r>
            <a:endParaRPr kumimoji="1" lang="en-US" altLang="ja-JP" sz="1200" b="0" i="0" u="none" strike="noStrike" kern="1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(※³)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支給制限の額は、扶養親族の数などによって異なります。</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08000" marR="0" lvl="0" indent="468000" algn="just" defTabSz="1001908" rtl="0" eaLnBrk="1" fontAlgn="base" latinLnBrk="0" hangingPunct="1">
              <a:lnSpc>
                <a:spcPts val="1700"/>
              </a:lnSpc>
              <a:spcBef>
                <a:spcPts val="0"/>
              </a:spcBef>
              <a:spcAft>
                <a:spcPct val="0"/>
              </a:spcAft>
              <a:buClrTx/>
              <a:buSzTx/>
              <a:buFontTx/>
              <a:buNone/>
              <a:tabLst/>
              <a:defRPr/>
            </a:pPr>
            <a:endParaRPr kumimoji="1" lang="en-US" altLang="ja-JP" sz="11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srgbClr val="FF66FF"/>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令和３年３月分の手当以降は、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障害基礎年金等を受給している受給資格者</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の支給制限に関する</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「所得」に非課税公的年金給付等</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が含まれます。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44000" marR="0" lvl="0" indent="-288000" algn="just" defTabSz="1001908" rtl="0" eaLnBrk="1" fontAlgn="base" latinLnBrk="0" hangingPunct="1">
              <a:lnSpc>
                <a:spcPts val="1700"/>
              </a:lnSpc>
              <a:spcBef>
                <a:spcPts val="300"/>
              </a:spcBef>
              <a:spcAft>
                <a:spcPct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⁴</a:t>
            </a:r>
            <a:r>
              <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障害年金、遺族年金、労災年金、遺族補償など。</a:t>
            </a:r>
            <a:endParaRPr kumimoji="1" lang="en-US" altLang="ja-JP"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5"/>
          <p:cNvSpPr>
            <a:spLocks noChangeArrowheads="1"/>
          </p:cNvSpPr>
          <p:nvPr/>
        </p:nvSpPr>
        <p:spPr bwMode="auto">
          <a:xfrm>
            <a:off x="1778266" y="5432745"/>
            <a:ext cx="5215739"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◆通常、手当は申請の翌月分から支給開始となりますが、これまで障害年金を受給していたため児童扶養手当を受給できなかった方のうち、令和３年３月１日に支給要件を満たしている方は、令和３年６月</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日までに申請すれば、令和３年３月分の手当から受給できます。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◆令和３年３月分と４月分の手当は、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令和３年５月に支払われます。</a:t>
            </a:r>
            <a:endPar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AutoShape 2"/>
          <p:cNvSpPr>
            <a:spLocks noChangeArrowheads="1"/>
          </p:cNvSpPr>
          <p:nvPr/>
        </p:nvSpPr>
        <p:spPr bwMode="auto">
          <a:xfrm>
            <a:off x="410375" y="5432745"/>
            <a:ext cx="1224000" cy="1432178"/>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支給開始月</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Rectangle 5"/>
          <p:cNvSpPr>
            <a:spLocks noChangeArrowheads="1"/>
          </p:cNvSpPr>
          <p:nvPr/>
        </p:nvSpPr>
        <p:spPr bwMode="auto">
          <a:xfrm>
            <a:off x="1711052" y="3492913"/>
            <a:ext cx="5208923" cy="1259819"/>
          </a:xfrm>
          <a:prstGeom prst="rect">
            <a:avLst/>
          </a:prstGeom>
          <a:noFill/>
          <a:ln w="9525">
            <a:noFill/>
            <a:miter lim="800000"/>
            <a:headEnd/>
            <a:tailEnd/>
          </a:ln>
          <a:effectLst/>
        </p:spPr>
        <p:txBody>
          <a:bodyPr vert="horz" wrap="square" lIns="100191" tIns="50095" rIns="100191" bIns="50095" numCol="1" anchor="t" anchorCtr="0" compatLnSpc="1">
            <a:prstTxWarp prst="textNoShape">
              <a:avLst/>
            </a:prstTxWarp>
            <a:spAutoFit/>
          </a:bodyPr>
          <a:lstStyle/>
          <a:p>
            <a:pPr marL="152400" marR="0" lvl="0" indent="-152400" algn="l" defTabSz="1001908" rtl="0" eaLnBrk="0" fontAlgn="base" latinLnBrk="0" hangingPunct="0">
              <a:lnSpc>
                <a:spcPts val="1700"/>
              </a:lnSpc>
              <a:spcBef>
                <a:spcPct val="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◆既に児童扶養手当受給資格者として認定を受けている方は、原則、申請は不要です。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152400" marR="0" lvl="0" indent="-152400" algn="l" defTabSz="1001908" rtl="0" eaLnBrk="0" fontAlgn="base" latinLnBrk="0" hangingPunct="0">
              <a:lnSpc>
                <a:spcPts val="1700"/>
              </a:lnSpc>
              <a:spcBef>
                <a:spcPts val="600"/>
              </a:spcBef>
              <a:spcAft>
                <a:spcPct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◆それ以外の方は、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児童扶養手当を受給するためには、お住まいの市区町村への申請が必要です。</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なお、令和３年３月１日より前であっても</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事前申請は可能</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です。</a:t>
            </a:r>
            <a:endPar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AutoShape 2"/>
          <p:cNvSpPr>
            <a:spLocks noChangeArrowheads="1"/>
          </p:cNvSpPr>
          <p:nvPr/>
        </p:nvSpPr>
        <p:spPr bwMode="auto">
          <a:xfrm>
            <a:off x="389037" y="3532244"/>
            <a:ext cx="1224000" cy="1296000"/>
          </a:xfrm>
          <a:prstGeom prst="roundRect">
            <a:avLst>
              <a:gd name="adj" fmla="val 16667"/>
            </a:avLst>
          </a:prstGeom>
          <a:solidFill>
            <a:srgbClr val="33CC33"/>
          </a:solidFill>
          <a:ln w="25400">
            <a:noFill/>
            <a:round/>
            <a:headEnd/>
            <a:tailEnd/>
          </a:ln>
        </p:spPr>
        <p:txBody>
          <a:bodyPr vert="horz" wrap="square" lIns="0" tIns="54000" rIns="0" bIns="0" numCol="1" anchor="ctr" anchorCtr="0" compatLnSpc="1">
            <a:prstTxWarp prst="textNoShape">
              <a:avLst/>
            </a:prstTxWarp>
          </a:bodyPr>
          <a:lstStyle/>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手当を受給</a:t>
            </a:r>
            <a:endParaRPr kumimoji="1" lang="en-US" altLang="ja-JP" sz="14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するための</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1001908" rtl="0" eaLnBrk="1" fontAlgn="base" latinLnBrk="0" hangingPunct="1">
              <a:lnSpc>
                <a:spcPct val="100000"/>
              </a:lnSpc>
              <a:spcBef>
                <a:spcPct val="0"/>
              </a:spcBef>
              <a:spcAft>
                <a:spcPct val="0"/>
              </a:spcAft>
              <a:buClrTx/>
              <a:buSzTx/>
              <a:buFontTx/>
              <a:buNone/>
              <a:tabLst/>
              <a:defRPr/>
            </a:pPr>
            <a:r>
              <a:rPr kumimoji="1" lang="ja-JP" altLang="en-US"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手続き</a:t>
            </a:r>
            <a:endParaRPr kumimoji="1" lang="en-US" altLang="ja-JP" sz="1400" b="1"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29213" y="197967"/>
            <a:ext cx="6910804" cy="427090"/>
          </a:xfrm>
          <a:prstGeom prst="rect">
            <a:avLst/>
          </a:prstGeom>
          <a:solidFill>
            <a:srgbClr val="FFDC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3" name="正方形/長方形 22"/>
          <p:cNvSpPr/>
          <p:nvPr/>
        </p:nvSpPr>
        <p:spPr>
          <a:xfrm>
            <a:off x="129212" y="202877"/>
            <a:ext cx="133349" cy="427090"/>
          </a:xfrm>
          <a:prstGeom prst="rect">
            <a:avLst/>
          </a:prstGeom>
          <a:solidFill>
            <a:srgbClr val="FF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5" name="テキスト ボックス 24"/>
          <p:cNvSpPr txBox="1"/>
          <p:nvPr/>
        </p:nvSpPr>
        <p:spPr>
          <a:xfrm>
            <a:off x="267919" y="201151"/>
            <a:ext cx="6302772" cy="432000"/>
          </a:xfrm>
          <a:prstGeom prst="rect">
            <a:avLst/>
          </a:prstGeom>
          <a:noFill/>
        </p:spPr>
        <p:txBody>
          <a:bodyPr wrap="square" lIns="108000" tIns="54000" rIns="0" bIns="0" rtlCol="0" anchor="ctr" anchorCtr="0">
            <a:no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２．支給制限に関する所得の算定が変わります</a:t>
            </a:r>
            <a:endParaRPr kumimoji="1" lang="en-US" altLang="ja-JP" sz="16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角丸四角形 29"/>
          <p:cNvSpPr/>
          <p:nvPr/>
        </p:nvSpPr>
        <p:spPr>
          <a:xfrm>
            <a:off x="195886" y="3342804"/>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2" name="角丸四角形 31"/>
          <p:cNvSpPr/>
          <p:nvPr/>
        </p:nvSpPr>
        <p:spPr>
          <a:xfrm>
            <a:off x="171900" y="5272868"/>
            <a:ext cx="6822105" cy="1674880"/>
          </a:xfrm>
          <a:prstGeom prst="roundRect">
            <a:avLst>
              <a:gd name="adj" fmla="val 3188"/>
            </a:avLst>
          </a:prstGeom>
          <a:noFill/>
          <a:ln w="25400" cap="rnd">
            <a:solidFill>
              <a:srgbClr val="33CC3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01908"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5" name="テキスト ボックス 13"/>
          <p:cNvSpPr txBox="1">
            <a:spLocks noChangeArrowheads="1"/>
          </p:cNvSpPr>
          <p:nvPr/>
        </p:nvSpPr>
        <p:spPr bwMode="auto">
          <a:xfrm>
            <a:off x="144492" y="8704535"/>
            <a:ext cx="5760641" cy="285834"/>
          </a:xfrm>
          <a:prstGeom prst="rect">
            <a:avLst/>
          </a:prstGeom>
          <a:noFill/>
          <a:ln w="9525">
            <a:noFill/>
            <a:miter lim="800000"/>
            <a:headEnd/>
            <a:tailEnd/>
          </a:ln>
        </p:spPr>
        <p:txBody>
          <a:bodyPr wrap="square" lIns="100191" tIns="50095" rIns="100191" bIns="50095">
            <a:spAutoFit/>
          </a:bodyPr>
          <a:lstStyle/>
          <a:p>
            <a:pPr marL="0" marR="0" lvl="0" indent="0" algn="l" defTabSz="1001908"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詳しく</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は</a:t>
            </a:r>
            <a:r>
              <a:rPr kumimoji="1" lang="ja-JP" altLang="en-US" sz="1200" b="1"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、下記へ</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お問い合わせください。</a:t>
            </a:r>
          </a:p>
        </p:txBody>
      </p:sp>
      <p:sp>
        <p:nvSpPr>
          <p:cNvPr id="16" name="正方形/長方形 15"/>
          <p:cNvSpPr/>
          <p:nvPr/>
        </p:nvSpPr>
        <p:spPr>
          <a:xfrm>
            <a:off x="254335" y="8990369"/>
            <a:ext cx="6763656" cy="693071"/>
          </a:xfrm>
          <a:prstGeom prst="rect">
            <a:avLst/>
          </a:prstGeom>
          <a:noFill/>
          <a:ln w="6350" cmpd="thickThi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54546" rIns="109090" bIns="54546"/>
          <a:lstStyle/>
          <a:p>
            <a:pPr lvl="0">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お問い合わせ先</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defRPr/>
            </a:pPr>
            <a:r>
              <a:rPr lang="en-US" altLang="ja-JP" sz="1200" dirty="0">
                <a:solidFill>
                  <a:schemeClr val="tx1"/>
                </a:solidFill>
              </a:rPr>
              <a:t/>
            </a:r>
            <a:br>
              <a:rPr lang="en-US" altLang="ja-JP" sz="1200" dirty="0">
                <a:solidFill>
                  <a:schemeClr val="tx1"/>
                </a:solidFill>
              </a:rPr>
            </a:br>
            <a:r>
              <a:rPr lang="ja-JP" altLang="en-US" sz="1200" dirty="0" smtClean="0">
                <a:solidFill>
                  <a:schemeClr val="tx1"/>
                </a:solidFill>
              </a:rPr>
              <a:t>　　　　　</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小浜市民生部子ども未来課　　</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0770-64-6013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4031188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03CFD8C950C8C408A5F2BA690A7B904" ma:contentTypeVersion="11" ma:contentTypeDescription="" ma:contentTypeScope="" ma:versionID="0a81e5e294a98a0c29b6227a58d6a4d7">
  <xsd:schema xmlns:xsd="http://www.w3.org/2001/XMLSchema" xmlns:p="http://schemas.microsoft.com/office/2006/metadata/properties" xmlns:ns2="8B97BE19-CDDD-400E-817A-CFDD13F7EC12" xmlns:ns3="96644011-fdb5-4a67-a809-8d06bf36c1e2" targetNamespace="http://schemas.microsoft.com/office/2006/metadata/properties" ma:root="true" ma:fieldsID="f88e75879075e565e15826244df90c3c" ns2:_="" ns3:_="">
    <xsd:import namespace="8B97BE19-CDDD-400E-817A-CFDD13F7EC12"/>
    <xsd:import namespace="96644011-fdb5-4a67-a809-8d06bf36c1e2"/>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96644011-fdb5-4a67-a809-8d06bf36c1e2"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2E0F558-D430-4C2E-ABC2-736BBDE3EE47}">
  <ds:schemaRefs>
    <ds:schemaRef ds:uri="http://purl.org/dc/elements/1.1/"/>
    <ds:schemaRef ds:uri="http://purl.org/dc/terms/"/>
    <ds:schemaRef ds:uri="8B97BE19-CDDD-400E-817A-CFDD13F7EC12"/>
    <ds:schemaRef ds:uri="http://schemas.microsoft.com/office/2006/documentManagement/types"/>
    <ds:schemaRef ds:uri="96644011-fdb5-4a67-a809-8d06bf36c1e2"/>
    <ds:schemaRef ds:uri="http://www.w3.org/XML/1998/namespace"/>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CAAAA870-562D-470A-97F4-8107A804010E}">
  <ds:schemaRefs>
    <ds:schemaRef ds:uri="http://schemas.microsoft.com/sharepoint/v3/contenttype/forms"/>
  </ds:schemaRefs>
</ds:datastoreItem>
</file>

<file path=customXml/itemProps3.xml><?xml version="1.0" encoding="utf-8"?>
<ds:datastoreItem xmlns:ds="http://schemas.openxmlformats.org/officeDocument/2006/customXml" ds:itemID="{4833A170-6833-487D-B9B3-4FE18FFEFC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96644011-fdb5-4a67-a809-8d06bf36c1e2"/>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3405</TotalTime>
  <Words>556</Words>
  <Application>Microsoft Office PowerPoint</Application>
  <PresentationFormat>ユーザー設定</PresentationFormat>
  <Paragraphs>55</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ＭＳ Ｐゴシック</vt:lpstr>
      <vt:lpstr>メイリオ</vt:lpstr>
      <vt:lpstr>Arial</vt:lpstr>
      <vt:lpstr>Calibri</vt:lpstr>
      <vt:lpstr>Times New Roman</vt: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水野 伸治</cp:lastModifiedBy>
  <cp:revision>325</cp:revision>
  <cp:lastPrinted>2020-11-16T08:04:42Z</cp:lastPrinted>
  <dcterms:created xsi:type="dcterms:W3CDTF">2012-02-07T08:49:16Z</dcterms:created>
  <dcterms:modified xsi:type="dcterms:W3CDTF">2020-11-18T06:14:20Z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0x0101002DA299AC048A4B8EA9C1D19079C1A32200203CFD8C950C8C408A5F2BA690A7B904</vt:lpwstr>
  </property>
</Properties>
</file>